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0" r:id="rId9"/>
    <p:sldId id="271" r:id="rId10"/>
    <p:sldId id="272" r:id="rId11"/>
    <p:sldId id="263" r:id="rId12"/>
    <p:sldId id="273" r:id="rId13"/>
    <p:sldId id="274" r:id="rId14"/>
    <p:sldId id="275" r:id="rId15"/>
    <p:sldId id="276" r:id="rId16"/>
    <p:sldId id="277" r:id="rId17"/>
    <p:sldId id="279" r:id="rId18"/>
    <p:sldId id="278" r:id="rId19"/>
    <p:sldId id="265" r:id="rId20"/>
    <p:sldId id="266" r:id="rId21"/>
    <p:sldId id="288" r:id="rId22"/>
    <p:sldId id="267" r:id="rId23"/>
    <p:sldId id="264" r:id="rId24"/>
    <p:sldId id="280" r:id="rId25"/>
    <p:sldId id="281" r:id="rId26"/>
    <p:sldId id="282" r:id="rId27"/>
    <p:sldId id="283" r:id="rId28"/>
    <p:sldId id="284" r:id="rId29"/>
    <p:sldId id="285" r:id="rId30"/>
    <p:sldId id="286" r:id="rId31"/>
    <p:sldId id="287" r:id="rId32"/>
    <p:sldId id="268"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FAFD3-59BF-4DA2-A259-41A911F1CE44}" v="6" dt="2025-03-27T18:09:08.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GUPTA" userId="0b3b847c3d9cc027" providerId="LiveId" clId="{07FFAFD3-59BF-4DA2-A259-41A911F1CE44}"/>
    <pc:docChg chg="undo custSel addSld modSld">
      <pc:chgData name="SHREYA GUPTA" userId="0b3b847c3d9cc027" providerId="LiveId" clId="{07FFAFD3-59BF-4DA2-A259-41A911F1CE44}" dt="2025-03-27T18:09:30.695" v="53" actId="1076"/>
      <pc:docMkLst>
        <pc:docMk/>
      </pc:docMkLst>
      <pc:sldChg chg="addSp modSp mod">
        <pc:chgData name="SHREYA GUPTA" userId="0b3b847c3d9cc027" providerId="LiveId" clId="{07FFAFD3-59BF-4DA2-A259-41A911F1CE44}" dt="2025-03-27T18:08:49.260" v="47" actId="20577"/>
        <pc:sldMkLst>
          <pc:docMk/>
          <pc:sldMk cId="1782779847" sldId="266"/>
        </pc:sldMkLst>
        <pc:spChg chg="mod">
          <ac:chgData name="SHREYA GUPTA" userId="0b3b847c3d9cc027" providerId="LiveId" clId="{07FFAFD3-59BF-4DA2-A259-41A911F1CE44}" dt="2025-03-27T18:07:27.199" v="35" actId="14100"/>
          <ac:spMkLst>
            <pc:docMk/>
            <pc:sldMk cId="1782779847" sldId="266"/>
            <ac:spMk id="2" creationId="{00000000-0000-0000-0000-000000000000}"/>
          </ac:spMkLst>
        </pc:spChg>
        <pc:spChg chg="mod">
          <ac:chgData name="SHREYA GUPTA" userId="0b3b847c3d9cc027" providerId="LiveId" clId="{07FFAFD3-59BF-4DA2-A259-41A911F1CE44}" dt="2025-03-27T18:07:36.943" v="37" actId="255"/>
          <ac:spMkLst>
            <pc:docMk/>
            <pc:sldMk cId="1782779847" sldId="266"/>
            <ac:spMk id="3" creationId="{00000000-0000-0000-0000-000000000000}"/>
          </ac:spMkLst>
        </pc:spChg>
        <pc:spChg chg="add mod">
          <ac:chgData name="SHREYA GUPTA" userId="0b3b847c3d9cc027" providerId="LiveId" clId="{07FFAFD3-59BF-4DA2-A259-41A911F1CE44}" dt="2025-03-27T18:07:46.121" v="39" actId="5793"/>
          <ac:spMkLst>
            <pc:docMk/>
            <pc:sldMk cId="1782779847" sldId="266"/>
            <ac:spMk id="4" creationId="{CF61F025-9629-BBCB-99C5-35CC3FEFFE4C}"/>
          </ac:spMkLst>
        </pc:spChg>
        <pc:spChg chg="add mod">
          <ac:chgData name="SHREYA GUPTA" userId="0b3b847c3d9cc027" providerId="LiveId" clId="{07FFAFD3-59BF-4DA2-A259-41A911F1CE44}" dt="2025-03-27T18:05:56.637" v="21"/>
          <ac:spMkLst>
            <pc:docMk/>
            <pc:sldMk cId="1782779847" sldId="266"/>
            <ac:spMk id="5" creationId="{CC658E31-B72F-D1CF-1759-B9F19224043F}"/>
          </ac:spMkLst>
        </pc:spChg>
        <pc:spChg chg="add mod">
          <ac:chgData name="SHREYA GUPTA" userId="0b3b847c3d9cc027" providerId="LiveId" clId="{07FFAFD3-59BF-4DA2-A259-41A911F1CE44}" dt="2025-03-27T18:08:49.260" v="47" actId="20577"/>
          <ac:spMkLst>
            <pc:docMk/>
            <pc:sldMk cId="1782779847" sldId="266"/>
            <ac:spMk id="6" creationId="{83AA6F76-B2B6-3CA2-A16C-934C7B48B991}"/>
          </ac:spMkLst>
        </pc:spChg>
      </pc:sldChg>
      <pc:sldChg chg="modSp mod">
        <pc:chgData name="SHREYA GUPTA" userId="0b3b847c3d9cc027" providerId="LiveId" clId="{07FFAFD3-59BF-4DA2-A259-41A911F1CE44}" dt="2025-03-27T17:05:33.125" v="2" actId="1076"/>
        <pc:sldMkLst>
          <pc:docMk/>
          <pc:sldMk cId="3290571385" sldId="267"/>
        </pc:sldMkLst>
        <pc:spChg chg="mod">
          <ac:chgData name="SHREYA GUPTA" userId="0b3b847c3d9cc027" providerId="LiveId" clId="{07FFAFD3-59BF-4DA2-A259-41A911F1CE44}" dt="2025-03-27T17:05:33.125" v="2" actId="1076"/>
          <ac:spMkLst>
            <pc:docMk/>
            <pc:sldMk cId="3290571385" sldId="267"/>
            <ac:spMk id="4" creationId="{5AA14C0D-D227-E9C5-FA6E-131E9EDAEA6D}"/>
          </ac:spMkLst>
        </pc:spChg>
      </pc:sldChg>
      <pc:sldChg chg="addSp modSp new mod">
        <pc:chgData name="SHREYA GUPTA" userId="0b3b847c3d9cc027" providerId="LiveId" clId="{07FFAFD3-59BF-4DA2-A259-41A911F1CE44}" dt="2025-03-27T18:09:30.695" v="53" actId="1076"/>
        <pc:sldMkLst>
          <pc:docMk/>
          <pc:sldMk cId="2074290307" sldId="288"/>
        </pc:sldMkLst>
        <pc:spChg chg="add mod">
          <ac:chgData name="SHREYA GUPTA" userId="0b3b847c3d9cc027" providerId="LiveId" clId="{07FFAFD3-59BF-4DA2-A259-41A911F1CE44}" dt="2025-03-27T18:09:30.695" v="53" actId="1076"/>
          <ac:spMkLst>
            <pc:docMk/>
            <pc:sldMk cId="2074290307" sldId="288"/>
            <ac:spMk id="2" creationId="{A368C74E-5174-D835-3F02-06E59E46F5EB}"/>
          </ac:spMkLst>
        </pc:spChg>
        <pc:picChg chg="add mod">
          <ac:chgData name="SHREYA GUPTA" userId="0b3b847c3d9cc027" providerId="LiveId" clId="{07FFAFD3-59BF-4DA2-A259-41A911F1CE44}" dt="2025-03-27T18:09:25.392" v="52" actId="1076"/>
          <ac:picMkLst>
            <pc:docMk/>
            <pc:sldMk cId="2074290307" sldId="288"/>
            <ac:picMk id="4" creationId="{327184B4-7E6B-D2E0-3A8A-CC0D12880D8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AF559-5541-4E59-A47F-549E02E3E0CE}"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394240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AF559-5541-4E59-A47F-549E02E3E0CE}"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170379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AF559-5541-4E59-A47F-549E02E3E0CE}"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250644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AF559-5541-4E59-A47F-549E02E3E0CE}"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270034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AF559-5541-4E59-A47F-549E02E3E0CE}" type="datetimeFigureOut">
              <a:rPr lang="en-US" smtClean="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3113880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AF559-5541-4E59-A47F-549E02E3E0CE}" type="datetimeFigureOut">
              <a:rPr lang="en-US" smtClean="0"/>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1770058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AF559-5541-4E59-A47F-549E02E3E0CE}" type="datetimeFigureOut">
              <a:rPr lang="en-US" smtClean="0"/>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2682099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AF559-5541-4E59-A47F-549E02E3E0CE}" type="datetimeFigureOut">
              <a:rPr lang="en-US" smtClean="0"/>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3651081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AF559-5541-4E59-A47F-549E02E3E0CE}" type="datetimeFigureOut">
              <a:rPr lang="en-US" smtClean="0"/>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3343830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AF559-5541-4E59-A47F-549E02E3E0CE}" type="datetimeFigureOut">
              <a:rPr lang="en-US" smtClean="0"/>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3990455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AF559-5541-4E59-A47F-549E02E3E0CE}" type="datetimeFigureOut">
              <a:rPr lang="en-US" smtClean="0"/>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B81B7-1C70-4248-8CBC-42490A02A5D1}" type="slidenum">
              <a:rPr lang="en-US" smtClean="0"/>
              <a:t>‹#›</a:t>
            </a:fld>
            <a:endParaRPr lang="en-US"/>
          </a:p>
        </p:txBody>
      </p:sp>
    </p:spTree>
    <p:extLst>
      <p:ext uri="{BB962C8B-B14F-4D97-AF65-F5344CB8AC3E}">
        <p14:creationId xmlns:p14="http://schemas.microsoft.com/office/powerpoint/2010/main" val="2211958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AF559-5541-4E59-A47F-549E02E3E0CE}" type="datetimeFigureOut">
              <a:rPr lang="en-US" smtClean="0"/>
              <a:t>3/27/2025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EB81B7-1C70-4248-8CBC-42490A02A5D1}" type="slidenum">
              <a:rPr lang="en-US" smtClean="0"/>
              <a:t>‹#›</a:t>
            </a:fld>
            <a:endParaRPr lang="en-US"/>
          </a:p>
        </p:txBody>
      </p:sp>
    </p:spTree>
    <p:extLst>
      <p:ext uri="{BB962C8B-B14F-4D97-AF65-F5344CB8AC3E}">
        <p14:creationId xmlns:p14="http://schemas.microsoft.com/office/powerpoint/2010/main" val="814139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hreya320/HM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getbootstrap.com/" TargetMode="External"/><Relationship Id="rId3" Type="http://schemas.openxmlformats.org/officeDocument/2006/relationships/hyperlink" Target="https://www.sgrru.ac.in/" TargetMode="External"/><Relationship Id="rId7" Type="http://schemas.openxmlformats.org/officeDocument/2006/relationships/hyperlink" Target="https://www.emailjs.com/" TargetMode="External"/><Relationship Id="rId2" Type="http://schemas.openxmlformats.org/officeDocument/2006/relationships/hyperlink" Target="https://data.mendeley.com/datasets/3hckgznc67/1" TargetMode="External"/><Relationship Id="rId1" Type="http://schemas.openxmlformats.org/officeDocument/2006/relationships/slideLayout" Target="../slideLayouts/slideLayout2.xml"/><Relationship Id="rId6" Type="http://schemas.openxmlformats.org/officeDocument/2006/relationships/hyperlink" Target="https://www.python.org/downloads/release/python-3110/" TargetMode="External"/><Relationship Id="rId11" Type="http://schemas.openxmlformats.org/officeDocument/2006/relationships/hyperlink" Target="https://www.adroitinfosystems.com/products/ehospital-systems/" TargetMode="External"/><Relationship Id="rId5" Type="http://schemas.openxmlformats.org/officeDocument/2006/relationships/hyperlink" Target="https://staruml.io/download/" TargetMode="External"/><Relationship Id="rId10" Type="http://schemas.openxmlformats.org/officeDocument/2006/relationships/hyperlink" Target="https://fonts.google.com/" TargetMode="External"/><Relationship Id="rId4" Type="http://schemas.openxmlformats.org/officeDocument/2006/relationships/hyperlink" Target="https://www.lucidchart.com/" TargetMode="External"/><Relationship Id="rId9" Type="http://schemas.openxmlformats.org/officeDocument/2006/relationships/hyperlink" Target="https://fontawesom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HOSPITAL MANAGEMENT SYSTEM</a:t>
            </a:r>
          </a:p>
        </p:txBody>
      </p:sp>
      <p:sp>
        <p:nvSpPr>
          <p:cNvPr id="3" name="Subtitle 2"/>
          <p:cNvSpPr>
            <a:spLocks noGrp="1"/>
          </p:cNvSpPr>
          <p:nvPr>
            <p:ph type="subTitle" idx="1"/>
          </p:nvPr>
        </p:nvSpPr>
        <p:spPr/>
        <p:txBody>
          <a:bodyPr/>
          <a:lstStyle/>
          <a:p>
            <a:r>
              <a:rPr lang="en-US" dirty="0"/>
              <a:t>-SHREYA GUPTA                                      Guided by – YOGANAND S.</a:t>
            </a:r>
          </a:p>
        </p:txBody>
      </p:sp>
    </p:spTree>
    <p:extLst>
      <p:ext uri="{BB962C8B-B14F-4D97-AF65-F5344CB8AC3E}">
        <p14:creationId xmlns:p14="http://schemas.microsoft.com/office/powerpoint/2010/main" val="185487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C09A01-506D-66EA-653A-614E191B52C1}"/>
              </a:ext>
            </a:extLst>
          </p:cNvPr>
          <p:cNvSpPr>
            <a:spLocks noGrp="1"/>
          </p:cNvSpPr>
          <p:nvPr>
            <p:ph idx="1"/>
          </p:nvPr>
        </p:nvSpPr>
        <p:spPr>
          <a:xfrm>
            <a:off x="838200" y="1483566"/>
            <a:ext cx="10515600" cy="5374433"/>
          </a:xfrm>
        </p:spPr>
        <p:txBody>
          <a:bodyPr>
            <a:normAutofit/>
          </a:bodyPr>
          <a:lstStyle/>
          <a:p>
            <a:pPr marL="457200" lvl="1" indent="0">
              <a:lnSpc>
                <a:spcPct val="107000"/>
              </a:lnSpc>
              <a:buNone/>
            </a:pPr>
            <a:r>
              <a:rPr lang="en-US" sz="1600" b="1" kern="100" dirty="0">
                <a:effectLst/>
                <a:latin typeface="Arial" panose="020B0604020202020204" pitchFamily="34" charset="0"/>
                <a:ea typeface="Calibri" panose="020F0502020204030204" pitchFamily="34" charset="0"/>
                <a:cs typeface="Times New Roman" panose="02020603050405020304" pitchFamily="18" charset="0"/>
              </a:rPr>
              <a:t>4. 	</a:t>
            </a:r>
            <a:r>
              <a:rPr lang="en-US" sz="1600" b="1" u="sng" kern="100" dirty="0">
                <a:effectLst/>
                <a:latin typeface="Arial" panose="020B0604020202020204" pitchFamily="34" charset="0"/>
                <a:ea typeface="Calibri" panose="020F0502020204030204" pitchFamily="34" charset="0"/>
                <a:cs typeface="Times New Roman" panose="02020603050405020304" pitchFamily="18" charset="0"/>
              </a:rPr>
              <a:t>Qualifier</a:t>
            </a:r>
            <a:r>
              <a:rPr lang="en-US" sz="1600" b="1" kern="100" dirty="0">
                <a:effectLst/>
                <a:latin typeface="Arial" panose="020B0604020202020204" pitchFamily="34" charset="0"/>
                <a:ea typeface="Calibri" panose="020F0502020204030204" pitchFamily="34"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400" b="1"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400" b="1" kern="100" dirty="0">
                <a:effectLst/>
                <a:latin typeface="Arial" panose="020B0604020202020204" pitchFamily="34" charset="0"/>
                <a:ea typeface="Calibri" panose="020F0502020204030204" pitchFamily="34" charset="0"/>
                <a:cs typeface="Times New Roman" panose="02020603050405020304" pitchFamily="18" charset="0"/>
              </a:rPr>
              <a:t>Validation Rules: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buNone/>
            </a:pPr>
            <a:r>
              <a:rPr lang="en-IN" sz="1400" kern="100" dirty="0">
                <a:effectLst/>
                <a:latin typeface="Arial" panose="020B0604020202020204" pitchFamily="34" charset="0"/>
                <a:ea typeface="Calibri" panose="020F0502020204030204" pitchFamily="34" charset="0"/>
                <a:cs typeface="Times New Roman" panose="02020603050405020304" pitchFamily="18" charset="0"/>
              </a:rPr>
              <a:t>Patient name must only contain alphabetic characters.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buNone/>
            </a:pPr>
            <a:r>
              <a:rPr lang="en-IN" sz="1400" kern="100" dirty="0">
                <a:effectLst/>
                <a:latin typeface="Arial" panose="020B0604020202020204" pitchFamily="34" charset="0"/>
                <a:ea typeface="Calibri" panose="020F0502020204030204" pitchFamily="34" charset="0"/>
                <a:cs typeface="Times New Roman" panose="02020603050405020304" pitchFamily="18" charset="0"/>
              </a:rPr>
              <a:t>Age must be a numeric value and greater than 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buNone/>
            </a:pPr>
            <a:r>
              <a:rPr lang="en-IN" sz="1400" kern="100" dirty="0">
                <a:effectLst/>
                <a:latin typeface="Arial" panose="020B0604020202020204" pitchFamily="34" charset="0"/>
                <a:ea typeface="Calibri" panose="020F0502020204030204" pitchFamily="34" charset="0"/>
                <a:cs typeface="Times New Roman" panose="02020603050405020304" pitchFamily="18" charset="0"/>
              </a:rPr>
              <a:t>Appointment date must be in </a:t>
            </a:r>
            <a:r>
              <a:rPr lang="en-IN" sz="1400" b="1" kern="100" dirty="0">
                <a:effectLst/>
                <a:latin typeface="Arial" panose="020B0604020202020204" pitchFamily="34" charset="0"/>
                <a:ea typeface="Calibri" panose="020F0502020204030204" pitchFamily="34" charset="0"/>
                <a:cs typeface="Times New Roman" panose="02020603050405020304" pitchFamily="18" charset="0"/>
              </a:rPr>
              <a:t>YYYY-MM-DD</a:t>
            </a:r>
            <a:r>
              <a:rPr lang="en-IN" sz="1400" kern="100" dirty="0">
                <a:effectLst/>
                <a:latin typeface="Arial" panose="020B0604020202020204" pitchFamily="34" charset="0"/>
                <a:ea typeface="Calibri" panose="020F0502020204030204" pitchFamily="34" charset="0"/>
                <a:cs typeface="Times New Roman" panose="02020603050405020304" pitchFamily="18" charset="0"/>
              </a:rPr>
              <a:t> format.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buNone/>
            </a:pPr>
            <a:r>
              <a:rPr lang="en-IN" sz="1400" kern="100" dirty="0">
                <a:effectLst/>
                <a:latin typeface="Arial" panose="020B0604020202020204" pitchFamily="34" charset="0"/>
                <a:ea typeface="Calibri" panose="020F0502020204030204" pitchFamily="34" charset="0"/>
                <a:cs typeface="Times New Roman" panose="02020603050405020304" pitchFamily="18" charset="0"/>
              </a:rPr>
              <a:t>Contact information must be a valid phone number or email.</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buNone/>
            </a:pPr>
            <a:r>
              <a:rPr lang="en-IN" sz="1400" kern="100" dirty="0">
                <a:effectLst/>
                <a:latin typeface="Arial" panose="020B0604020202020204" pitchFamily="34" charset="0"/>
                <a:ea typeface="Calibri" panose="020F0502020204030204" pitchFamily="34" charset="0"/>
                <a:cs typeface="Times New Roman" panose="02020603050405020304" pitchFamily="18" charset="0"/>
              </a:rPr>
              <a:t>Doctors can only be assigned appointments during their availability.</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400" b="1"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400" b="1" kern="100" dirty="0">
                <a:effectLst/>
                <a:latin typeface="Arial" panose="020B0604020202020204" pitchFamily="34" charset="0"/>
                <a:ea typeface="Calibri" panose="020F0502020204030204" pitchFamily="34" charset="0"/>
                <a:cs typeface="Times New Roman" panose="02020603050405020304" pitchFamily="18" charset="0"/>
              </a:rPr>
              <a:t>Error Handling:</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400" kern="100" dirty="0">
                <a:effectLst/>
                <a:latin typeface="Arial" panose="020B0604020202020204" pitchFamily="34" charset="0"/>
                <a:ea typeface="Calibri" panose="020F0502020204030204" pitchFamily="34" charset="0"/>
                <a:cs typeface="Times New Roman" panose="02020603050405020304" pitchFamily="18" charset="0"/>
              </a:rPr>
              <a:t>If incorrect login credentials are entered, display </a:t>
            </a:r>
            <a:r>
              <a:rPr lang="en-IN" sz="1400" b="1" kern="100" dirty="0">
                <a:effectLst/>
                <a:latin typeface="Arial" panose="020B0604020202020204" pitchFamily="34" charset="0"/>
                <a:ea typeface="Calibri" panose="020F0502020204030204" pitchFamily="34" charset="0"/>
                <a:cs typeface="Times New Roman" panose="02020603050405020304" pitchFamily="18" charset="0"/>
              </a:rPr>
              <a:t>"Invalid Username or Password."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400" kern="100" dirty="0">
                <a:effectLst/>
                <a:latin typeface="Arial" panose="020B0604020202020204" pitchFamily="34" charset="0"/>
                <a:ea typeface="Calibri" panose="020F0502020204030204" pitchFamily="34" charset="0"/>
                <a:cs typeface="Times New Roman" panose="02020603050405020304" pitchFamily="18" charset="0"/>
              </a:rPr>
              <a:t>If an appointment slot is unavailable, show </a:t>
            </a:r>
            <a:r>
              <a:rPr lang="en-IN" sz="1400" b="1" kern="100" dirty="0">
                <a:effectLst/>
                <a:latin typeface="Arial" panose="020B0604020202020204" pitchFamily="34" charset="0"/>
                <a:ea typeface="Calibri" panose="020F0502020204030204" pitchFamily="34" charset="0"/>
                <a:cs typeface="Times New Roman" panose="02020603050405020304" pitchFamily="18" charset="0"/>
              </a:rPr>
              <a:t>"Selected time is already booked. Please choose another slot."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400" kern="100" dirty="0">
                <a:effectLst/>
                <a:latin typeface="Arial" panose="020B0604020202020204" pitchFamily="34" charset="0"/>
                <a:ea typeface="Calibri" panose="020F0502020204030204" pitchFamily="34" charset="0"/>
                <a:cs typeface="Times New Roman" panose="02020603050405020304" pitchFamily="18" charset="0"/>
              </a:rPr>
              <a:t>Ensure that all required fields are filled; otherwise, display </a:t>
            </a:r>
            <a:r>
              <a:rPr lang="en-IN" sz="1400" b="1" kern="100" dirty="0">
                <a:effectLst/>
                <a:latin typeface="Arial" panose="020B0604020202020204" pitchFamily="34" charset="0"/>
                <a:ea typeface="Calibri" panose="020F0502020204030204" pitchFamily="34" charset="0"/>
                <a:cs typeface="Times New Roman" panose="02020603050405020304" pitchFamily="18" charset="0"/>
              </a:rPr>
              <a:t>"Please complete all fields before submitting."</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200" dirty="0"/>
          </a:p>
        </p:txBody>
      </p:sp>
      <p:sp>
        <p:nvSpPr>
          <p:cNvPr id="4" name="Title 1">
            <a:extLst>
              <a:ext uri="{FF2B5EF4-FFF2-40B4-BE49-F238E27FC236}">
                <a16:creationId xmlns:a16="http://schemas.microsoft.com/office/drawing/2014/main" id="{8B755D7A-C25D-137A-052F-ECE39F9F4B42}"/>
              </a:ext>
            </a:extLst>
          </p:cNvPr>
          <p:cNvSpPr>
            <a:spLocks noGrp="1"/>
          </p:cNvSpPr>
          <p:nvPr>
            <p:ph type="title"/>
          </p:nvPr>
        </p:nvSpPr>
        <p:spPr>
          <a:xfrm>
            <a:off x="838200" y="365125"/>
            <a:ext cx="10515600" cy="1325563"/>
          </a:xfrm>
        </p:spPr>
        <p:txBody>
          <a:bodyPr/>
          <a:lstStyle/>
          <a:p>
            <a:r>
              <a:rPr lang="en-US" dirty="0"/>
              <a:t>Functional Requirement</a:t>
            </a:r>
          </a:p>
        </p:txBody>
      </p:sp>
    </p:spTree>
    <p:extLst>
      <p:ext uri="{BB962C8B-B14F-4D97-AF65-F5344CB8AC3E}">
        <p14:creationId xmlns:p14="http://schemas.microsoft.com/office/powerpoint/2010/main" val="840786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Design Diagrams</a:t>
            </a:r>
          </a:p>
        </p:txBody>
      </p:sp>
      <p:pic>
        <p:nvPicPr>
          <p:cNvPr id="5" name="Content Placeholder 4">
            <a:extLst>
              <a:ext uri="{FF2B5EF4-FFF2-40B4-BE49-F238E27FC236}">
                <a16:creationId xmlns:a16="http://schemas.microsoft.com/office/drawing/2014/main" id="{7D802FD9-C2EE-EF6A-A931-A30DF2DC0B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2394" y="473113"/>
            <a:ext cx="3198904" cy="5911773"/>
          </a:xfrm>
        </p:spPr>
      </p:pic>
      <p:pic>
        <p:nvPicPr>
          <p:cNvPr id="7" name="Picture 6">
            <a:extLst>
              <a:ext uri="{FF2B5EF4-FFF2-40B4-BE49-F238E27FC236}">
                <a16:creationId xmlns:a16="http://schemas.microsoft.com/office/drawing/2014/main" id="{BC6B7F2E-19CF-4B36-1ECB-01CE2E001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19570"/>
            <a:ext cx="6999514" cy="5493197"/>
          </a:xfrm>
          <a:prstGeom prst="rect">
            <a:avLst/>
          </a:prstGeom>
        </p:spPr>
      </p:pic>
    </p:spTree>
    <p:extLst>
      <p:ext uri="{BB962C8B-B14F-4D97-AF65-F5344CB8AC3E}">
        <p14:creationId xmlns:p14="http://schemas.microsoft.com/office/powerpoint/2010/main" val="54050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6A1B-9DB1-A194-597E-0F3CAA73D9A3}"/>
              </a:ext>
            </a:extLst>
          </p:cNvPr>
          <p:cNvSpPr>
            <a:spLocks noGrp="1"/>
          </p:cNvSpPr>
          <p:nvPr>
            <p:ph type="title"/>
          </p:nvPr>
        </p:nvSpPr>
        <p:spPr/>
        <p:txBody>
          <a:bodyPr/>
          <a:lstStyle/>
          <a:p>
            <a:r>
              <a:rPr lang="en-US" dirty="0"/>
              <a:t>Design Diagrams</a:t>
            </a:r>
            <a:endParaRPr lang="en-IN" dirty="0"/>
          </a:p>
        </p:txBody>
      </p:sp>
      <p:pic>
        <p:nvPicPr>
          <p:cNvPr id="15" name="Content Placeholder 14">
            <a:extLst>
              <a:ext uri="{FF2B5EF4-FFF2-40B4-BE49-F238E27FC236}">
                <a16:creationId xmlns:a16="http://schemas.microsoft.com/office/drawing/2014/main" id="{4B0B0299-1761-75A4-D049-BAF9FA4C94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772" y="1548882"/>
            <a:ext cx="9241037" cy="4628081"/>
          </a:xfrm>
        </p:spPr>
      </p:pic>
    </p:spTree>
    <p:extLst>
      <p:ext uri="{BB962C8B-B14F-4D97-AF65-F5344CB8AC3E}">
        <p14:creationId xmlns:p14="http://schemas.microsoft.com/office/powerpoint/2010/main" val="3806009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C9A69-538C-6980-386D-D01FE5B44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1E978-8C32-A0A4-B0CF-E49FA21EA3CC}"/>
              </a:ext>
            </a:extLst>
          </p:cNvPr>
          <p:cNvSpPr>
            <a:spLocks noGrp="1"/>
          </p:cNvSpPr>
          <p:nvPr>
            <p:ph type="title"/>
          </p:nvPr>
        </p:nvSpPr>
        <p:spPr/>
        <p:txBody>
          <a:bodyPr/>
          <a:lstStyle/>
          <a:p>
            <a:r>
              <a:rPr lang="en-US" dirty="0"/>
              <a:t>Design Diagrams</a:t>
            </a:r>
            <a:endParaRPr lang="en-IN" dirty="0"/>
          </a:p>
        </p:txBody>
      </p:sp>
      <p:pic>
        <p:nvPicPr>
          <p:cNvPr id="6" name="Content Placeholder 5">
            <a:extLst>
              <a:ext uri="{FF2B5EF4-FFF2-40B4-BE49-F238E27FC236}">
                <a16:creationId xmlns:a16="http://schemas.microsoft.com/office/drawing/2014/main" id="{6435382F-3C3A-7250-6228-0FF8C46C9FD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8764"/>
          <a:stretch/>
        </p:blipFill>
        <p:spPr>
          <a:xfrm>
            <a:off x="998377" y="1546482"/>
            <a:ext cx="9720942" cy="4706919"/>
          </a:xfrm>
        </p:spPr>
      </p:pic>
    </p:spTree>
    <p:extLst>
      <p:ext uri="{BB962C8B-B14F-4D97-AF65-F5344CB8AC3E}">
        <p14:creationId xmlns:p14="http://schemas.microsoft.com/office/powerpoint/2010/main" val="392721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B56AC-4236-EFB6-0170-A9C790360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5C686E-D980-E03F-A1D0-6277791C6518}"/>
              </a:ext>
            </a:extLst>
          </p:cNvPr>
          <p:cNvSpPr>
            <a:spLocks noGrp="1"/>
          </p:cNvSpPr>
          <p:nvPr>
            <p:ph type="title"/>
          </p:nvPr>
        </p:nvSpPr>
        <p:spPr>
          <a:xfrm>
            <a:off x="838200" y="215836"/>
            <a:ext cx="10515600" cy="1325563"/>
          </a:xfrm>
        </p:spPr>
        <p:txBody>
          <a:bodyPr/>
          <a:lstStyle/>
          <a:p>
            <a:r>
              <a:rPr lang="en-US" dirty="0"/>
              <a:t>Design Diagrams</a:t>
            </a:r>
            <a:endParaRPr lang="en-IN" dirty="0"/>
          </a:p>
        </p:txBody>
      </p:sp>
      <p:pic>
        <p:nvPicPr>
          <p:cNvPr id="7" name="Content Placeholder 6">
            <a:extLst>
              <a:ext uri="{FF2B5EF4-FFF2-40B4-BE49-F238E27FC236}">
                <a16:creationId xmlns:a16="http://schemas.microsoft.com/office/drawing/2014/main" id="{B1EAC8F0-181E-EA90-2CEB-D90F6F3866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8294" y="1352197"/>
            <a:ext cx="8475412" cy="4932143"/>
          </a:xfrm>
        </p:spPr>
      </p:pic>
    </p:spTree>
    <p:extLst>
      <p:ext uri="{BB962C8B-B14F-4D97-AF65-F5344CB8AC3E}">
        <p14:creationId xmlns:p14="http://schemas.microsoft.com/office/powerpoint/2010/main" val="331179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00ACF-5923-4B54-0A4A-6F67462F31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175BC-B4A5-7AC7-E203-34704B0A438A}"/>
              </a:ext>
            </a:extLst>
          </p:cNvPr>
          <p:cNvSpPr>
            <a:spLocks noGrp="1"/>
          </p:cNvSpPr>
          <p:nvPr>
            <p:ph type="title"/>
          </p:nvPr>
        </p:nvSpPr>
        <p:spPr>
          <a:xfrm>
            <a:off x="838200" y="215836"/>
            <a:ext cx="10515600" cy="1325563"/>
          </a:xfrm>
        </p:spPr>
        <p:txBody>
          <a:bodyPr/>
          <a:lstStyle/>
          <a:p>
            <a:r>
              <a:rPr lang="en-US" dirty="0"/>
              <a:t>Design Diagrams</a:t>
            </a:r>
            <a:endParaRPr lang="en-IN" dirty="0"/>
          </a:p>
        </p:txBody>
      </p:sp>
      <p:pic>
        <p:nvPicPr>
          <p:cNvPr id="6" name="Content Placeholder 5">
            <a:extLst>
              <a:ext uri="{FF2B5EF4-FFF2-40B4-BE49-F238E27FC236}">
                <a16:creationId xmlns:a16="http://schemas.microsoft.com/office/drawing/2014/main" id="{C30E5B1A-9598-3076-8363-2D7801288D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3406" y="1244000"/>
            <a:ext cx="6625188" cy="5177360"/>
          </a:xfrm>
        </p:spPr>
      </p:pic>
    </p:spTree>
    <p:extLst>
      <p:ext uri="{BB962C8B-B14F-4D97-AF65-F5344CB8AC3E}">
        <p14:creationId xmlns:p14="http://schemas.microsoft.com/office/powerpoint/2010/main" val="130080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2255E-3F49-8BF4-F7C9-F76A12665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FFDA7-C5EC-F87A-57C4-39F6EC743BE9}"/>
              </a:ext>
            </a:extLst>
          </p:cNvPr>
          <p:cNvSpPr>
            <a:spLocks noGrp="1"/>
          </p:cNvSpPr>
          <p:nvPr>
            <p:ph type="title"/>
          </p:nvPr>
        </p:nvSpPr>
        <p:spPr>
          <a:xfrm>
            <a:off x="838200" y="215836"/>
            <a:ext cx="10515600" cy="1325563"/>
          </a:xfrm>
        </p:spPr>
        <p:txBody>
          <a:bodyPr/>
          <a:lstStyle/>
          <a:p>
            <a:r>
              <a:rPr lang="en-US" dirty="0"/>
              <a:t>Design Diagrams</a:t>
            </a:r>
            <a:endParaRPr lang="en-IN" dirty="0"/>
          </a:p>
        </p:txBody>
      </p:sp>
      <p:pic>
        <p:nvPicPr>
          <p:cNvPr id="11" name="Content Placeholder 10">
            <a:extLst>
              <a:ext uri="{FF2B5EF4-FFF2-40B4-BE49-F238E27FC236}">
                <a16:creationId xmlns:a16="http://schemas.microsoft.com/office/drawing/2014/main" id="{575A54C4-C69D-8325-FE57-B5549C8B6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042" y="1196700"/>
            <a:ext cx="5627915" cy="5445464"/>
          </a:xfrm>
        </p:spPr>
      </p:pic>
    </p:spTree>
    <p:extLst>
      <p:ext uri="{BB962C8B-B14F-4D97-AF65-F5344CB8AC3E}">
        <p14:creationId xmlns:p14="http://schemas.microsoft.com/office/powerpoint/2010/main" val="3485775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C6B00-357F-3E9F-8B37-6143CB6F1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1903D-4317-E680-9A71-1026CCCAE355}"/>
              </a:ext>
            </a:extLst>
          </p:cNvPr>
          <p:cNvSpPr>
            <a:spLocks noGrp="1"/>
          </p:cNvSpPr>
          <p:nvPr>
            <p:ph type="title"/>
          </p:nvPr>
        </p:nvSpPr>
        <p:spPr>
          <a:xfrm>
            <a:off x="838200" y="215836"/>
            <a:ext cx="10515600" cy="1325563"/>
          </a:xfrm>
        </p:spPr>
        <p:txBody>
          <a:bodyPr/>
          <a:lstStyle/>
          <a:p>
            <a:r>
              <a:rPr lang="en-US" dirty="0"/>
              <a:t>Design Diagrams</a:t>
            </a:r>
            <a:endParaRPr lang="en-IN" dirty="0"/>
          </a:p>
        </p:txBody>
      </p:sp>
      <p:pic>
        <p:nvPicPr>
          <p:cNvPr id="13" name="Picture 12">
            <a:extLst>
              <a:ext uri="{FF2B5EF4-FFF2-40B4-BE49-F238E27FC236}">
                <a16:creationId xmlns:a16="http://schemas.microsoft.com/office/drawing/2014/main" id="{8A81B321-E8CA-DD69-63B7-B7DB05674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053" y="1165372"/>
            <a:ext cx="7983894" cy="5247479"/>
          </a:xfrm>
          <a:prstGeom prst="rect">
            <a:avLst/>
          </a:prstGeom>
        </p:spPr>
      </p:pic>
    </p:spTree>
    <p:extLst>
      <p:ext uri="{BB962C8B-B14F-4D97-AF65-F5344CB8AC3E}">
        <p14:creationId xmlns:p14="http://schemas.microsoft.com/office/powerpoint/2010/main" val="3117779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152DE-4907-1206-0D2B-0CF07CAB6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40C8F-9BED-401F-A1CF-09C4AAD737F7}"/>
              </a:ext>
            </a:extLst>
          </p:cNvPr>
          <p:cNvSpPr>
            <a:spLocks noGrp="1"/>
          </p:cNvSpPr>
          <p:nvPr>
            <p:ph type="title"/>
          </p:nvPr>
        </p:nvSpPr>
        <p:spPr>
          <a:xfrm>
            <a:off x="838200" y="215836"/>
            <a:ext cx="10515600" cy="1325563"/>
          </a:xfrm>
        </p:spPr>
        <p:txBody>
          <a:bodyPr/>
          <a:lstStyle/>
          <a:p>
            <a:r>
              <a:rPr lang="en-US" dirty="0"/>
              <a:t>Design Diagrams</a:t>
            </a:r>
            <a:endParaRPr lang="en-IN" dirty="0"/>
          </a:p>
        </p:txBody>
      </p:sp>
      <p:pic>
        <p:nvPicPr>
          <p:cNvPr id="7" name="Content Placeholder 6">
            <a:extLst>
              <a:ext uri="{FF2B5EF4-FFF2-40B4-BE49-F238E27FC236}">
                <a16:creationId xmlns:a16="http://schemas.microsoft.com/office/drawing/2014/main" id="{F507E98C-CCB4-C161-7F20-41C8AC6E29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3109" y="1327975"/>
            <a:ext cx="8525782" cy="4970187"/>
          </a:xfrm>
        </p:spPr>
      </p:pic>
    </p:spTree>
    <p:extLst>
      <p:ext uri="{BB962C8B-B14F-4D97-AF65-F5344CB8AC3E}">
        <p14:creationId xmlns:p14="http://schemas.microsoft.com/office/powerpoint/2010/main" val="3265207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sp>
        <p:nvSpPr>
          <p:cNvPr id="3" name="Content Placeholder 2"/>
          <p:cNvSpPr>
            <a:spLocks noGrp="1"/>
          </p:cNvSpPr>
          <p:nvPr>
            <p:ph idx="1"/>
          </p:nvPr>
        </p:nvSpPr>
        <p:spPr/>
        <p:txBody>
          <a:bodyPr/>
          <a:lstStyle/>
          <a:p>
            <a:r>
              <a:rPr lang="en-IN" sz="1800" b="1" u="sng" kern="100" dirty="0">
                <a:solidFill>
                  <a:srgbClr val="000000"/>
                </a:solidFill>
                <a:effectLst/>
                <a:latin typeface="Times New Roman" panose="02020603050405020304" pitchFamily="18" charset="0"/>
                <a:ea typeface="Times New Roman" panose="02020603050405020304" pitchFamily="18" charset="0"/>
                <a:hlinkClick r:id="rId2"/>
              </a:rPr>
              <a:t>https://github.com/shreya320/HMS</a:t>
            </a:r>
            <a:endParaRPr lang="en-IN" sz="1800" kern="100" dirty="0">
              <a:solidFill>
                <a:srgbClr val="000000"/>
              </a:solidFill>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46897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a:bodyPr>
          <a:lstStyle/>
          <a:p>
            <a:r>
              <a:rPr lang="en-US" dirty="0"/>
              <a:t>The </a:t>
            </a:r>
            <a:r>
              <a:rPr lang="en-US" b="1" dirty="0"/>
              <a:t>Hospital Management System (HMS)</a:t>
            </a:r>
            <a:r>
              <a:rPr lang="en-US" dirty="0"/>
              <a:t> is a web-based platform designed to </a:t>
            </a:r>
            <a:r>
              <a:rPr lang="en-US" b="1" dirty="0"/>
              <a:t>simplify hospital operations</a:t>
            </a:r>
            <a:r>
              <a:rPr lang="en-US" dirty="0"/>
              <a:t> by allowing patients to </a:t>
            </a:r>
            <a:r>
              <a:rPr lang="en-US" b="1" dirty="0"/>
              <a:t>book appointments, register, and contact the hospital online</a:t>
            </a:r>
            <a:r>
              <a:rPr lang="en-US" dirty="0"/>
              <a:t>. It provides a </a:t>
            </a:r>
            <a:r>
              <a:rPr lang="en-US" b="1" dirty="0"/>
              <a:t>structured and efficient way to manage patient records</a:t>
            </a:r>
            <a:r>
              <a:rPr lang="en-US" dirty="0"/>
              <a:t> while reducing administrative workload. Additionally, the system includes a </a:t>
            </a:r>
            <a:r>
              <a:rPr lang="en-US" b="1" dirty="0"/>
              <a:t>basic Skin Disease Predictor</a:t>
            </a:r>
            <a:r>
              <a:rPr lang="en-US" dirty="0"/>
              <a:t> that gives an initial assessment before seeking professional consultation. This project aims to enhance </a:t>
            </a:r>
            <a:r>
              <a:rPr lang="en-US" b="1" dirty="0"/>
              <a:t>accessibility, organization, and efficiency</a:t>
            </a:r>
            <a:r>
              <a:rPr lang="en-US" dirty="0"/>
              <a:t> in healthcare services through a user-friendly digital solution.</a:t>
            </a:r>
          </a:p>
        </p:txBody>
      </p:sp>
    </p:spTree>
    <p:extLst>
      <p:ext uri="{BB962C8B-B14F-4D97-AF65-F5344CB8AC3E}">
        <p14:creationId xmlns:p14="http://schemas.microsoft.com/office/powerpoint/2010/main" val="60472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31326"/>
          </a:xfrm>
        </p:spPr>
        <p:txBody>
          <a:bodyPr/>
          <a:lstStyle/>
          <a:p>
            <a:r>
              <a:rPr lang="en-US" dirty="0"/>
              <a:t>Sample Test Case</a:t>
            </a:r>
          </a:p>
        </p:txBody>
      </p:sp>
      <p:sp>
        <p:nvSpPr>
          <p:cNvPr id="3" name="Content Placeholder 2"/>
          <p:cNvSpPr>
            <a:spLocks noGrp="1"/>
          </p:cNvSpPr>
          <p:nvPr>
            <p:ph idx="1"/>
          </p:nvPr>
        </p:nvSpPr>
        <p:spPr>
          <a:xfrm>
            <a:off x="408992" y="1041854"/>
            <a:ext cx="5030755" cy="931326"/>
          </a:xfrm>
        </p:spPr>
        <p:txBody>
          <a:bodyPr>
            <a:normAutofit/>
          </a:bodyPr>
          <a:lstStyle/>
          <a:p>
            <a:r>
              <a:rPr lang="en-US" sz="1200" b="1" dirty="0"/>
              <a:t>This test ensures that the navigation links, such as "HOME" and "CONTACT US," redirect users to the correct pages when clicked, confirming that the site's navigation functions as expected.</a:t>
            </a:r>
          </a:p>
          <a:p>
            <a:pPr marL="0" indent="0">
              <a:buNone/>
            </a:pPr>
            <a:endParaRPr lang="en-US" sz="1400" b="1" dirty="0"/>
          </a:p>
        </p:txBody>
      </p:sp>
      <p:sp>
        <p:nvSpPr>
          <p:cNvPr id="4" name="Content Placeholder 2">
            <a:extLst>
              <a:ext uri="{FF2B5EF4-FFF2-40B4-BE49-F238E27FC236}">
                <a16:creationId xmlns:a16="http://schemas.microsoft.com/office/drawing/2014/main" id="{CF61F025-9629-BBCB-99C5-35CC3FEFFE4C}"/>
              </a:ext>
            </a:extLst>
          </p:cNvPr>
          <p:cNvSpPr txBox="1">
            <a:spLocks/>
          </p:cNvSpPr>
          <p:nvPr/>
        </p:nvSpPr>
        <p:spPr>
          <a:xfrm>
            <a:off x="402240" y="1660662"/>
            <a:ext cx="6029131" cy="39890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None/>
            </a:pPr>
            <a:r>
              <a:rPr lang="en-IN" sz="900" b="0" dirty="0">
                <a:effectLst/>
                <a:latin typeface="Consolas" panose="020B0609020204030204" pitchFamily="49" charset="0"/>
              </a:rPr>
              <a:t>from selenium import </a:t>
            </a:r>
            <a:r>
              <a:rPr lang="en-IN" sz="900" b="0" dirty="0" err="1">
                <a:effectLst/>
                <a:latin typeface="Consolas" panose="020B0609020204030204" pitchFamily="49" charset="0"/>
              </a:rPr>
              <a:t>webdriver</a:t>
            </a:r>
            <a:endParaRPr lang="en-IN" sz="900" b="0" dirty="0">
              <a:effectLst/>
              <a:latin typeface="Consolas" panose="020B0609020204030204" pitchFamily="49" charset="0"/>
            </a:endParaRPr>
          </a:p>
          <a:p>
            <a:pPr>
              <a:lnSpc>
                <a:spcPct val="120000"/>
              </a:lnSpc>
              <a:buNone/>
            </a:pPr>
            <a:r>
              <a:rPr lang="en-IN" sz="900" b="0" dirty="0">
                <a:effectLst/>
                <a:latin typeface="Consolas" panose="020B0609020204030204" pitchFamily="49" charset="0"/>
              </a:rPr>
              <a:t>from </a:t>
            </a:r>
            <a:r>
              <a:rPr lang="en-IN" sz="900" b="0" dirty="0" err="1">
                <a:effectLst/>
                <a:latin typeface="Consolas" panose="020B0609020204030204" pitchFamily="49" charset="0"/>
              </a:rPr>
              <a:t>selenium.webdriver.chrome.service</a:t>
            </a:r>
            <a:r>
              <a:rPr lang="en-IN" sz="900" b="0" dirty="0">
                <a:effectLst/>
                <a:latin typeface="Consolas" panose="020B0609020204030204" pitchFamily="49" charset="0"/>
              </a:rPr>
              <a:t> import Service</a:t>
            </a:r>
          </a:p>
          <a:p>
            <a:pPr>
              <a:lnSpc>
                <a:spcPct val="120000"/>
              </a:lnSpc>
              <a:buNone/>
            </a:pPr>
            <a:r>
              <a:rPr lang="en-IN" sz="900" b="0" dirty="0">
                <a:effectLst/>
                <a:latin typeface="Consolas" panose="020B0609020204030204" pitchFamily="49" charset="0"/>
              </a:rPr>
              <a:t>from </a:t>
            </a:r>
            <a:r>
              <a:rPr lang="en-IN" sz="900" b="0" dirty="0" err="1">
                <a:effectLst/>
                <a:latin typeface="Consolas" panose="020B0609020204030204" pitchFamily="49" charset="0"/>
              </a:rPr>
              <a:t>webdriver_manager.chrome</a:t>
            </a:r>
            <a:r>
              <a:rPr lang="en-IN" sz="900" b="0" dirty="0">
                <a:effectLst/>
                <a:latin typeface="Consolas" panose="020B0609020204030204" pitchFamily="49" charset="0"/>
              </a:rPr>
              <a:t> import </a:t>
            </a:r>
            <a:r>
              <a:rPr lang="en-IN" sz="900" b="0" dirty="0" err="1">
                <a:effectLst/>
                <a:latin typeface="Consolas" panose="020B0609020204030204" pitchFamily="49" charset="0"/>
              </a:rPr>
              <a:t>ChromeDriverManager</a:t>
            </a:r>
            <a:endParaRPr lang="en-IN" sz="900" b="0" dirty="0">
              <a:effectLst/>
              <a:latin typeface="Consolas" panose="020B0609020204030204" pitchFamily="49" charset="0"/>
            </a:endParaRPr>
          </a:p>
          <a:p>
            <a:pPr>
              <a:lnSpc>
                <a:spcPct val="120000"/>
              </a:lnSpc>
              <a:buNone/>
            </a:pPr>
            <a:r>
              <a:rPr lang="en-IN" sz="900" b="0" dirty="0">
                <a:effectLst/>
                <a:latin typeface="Consolas" panose="020B0609020204030204" pitchFamily="49" charset="0"/>
              </a:rPr>
              <a:t>from selenium.webdriver.common.by import By</a:t>
            </a:r>
          </a:p>
          <a:p>
            <a:pPr>
              <a:lnSpc>
                <a:spcPct val="120000"/>
              </a:lnSpc>
              <a:buNone/>
            </a:pPr>
            <a:r>
              <a:rPr lang="en-IN" sz="900" b="0" dirty="0">
                <a:effectLst/>
                <a:latin typeface="Consolas" panose="020B0609020204030204" pitchFamily="49" charset="0"/>
              </a:rPr>
              <a:t>import time</a:t>
            </a:r>
          </a:p>
          <a:p>
            <a:pPr>
              <a:lnSpc>
                <a:spcPct val="120000"/>
              </a:lnSpc>
              <a:buNone/>
            </a:pPr>
            <a:br>
              <a:rPr lang="en-IN" sz="900" b="0" dirty="0">
                <a:effectLst/>
                <a:latin typeface="Consolas" panose="020B0609020204030204" pitchFamily="49" charset="0"/>
              </a:rPr>
            </a:br>
            <a:r>
              <a:rPr lang="en-IN" sz="900" b="0" dirty="0">
                <a:effectLst/>
                <a:latin typeface="Consolas" panose="020B0609020204030204" pitchFamily="49" charset="0"/>
              </a:rPr>
              <a:t>service = Service(</a:t>
            </a:r>
            <a:r>
              <a:rPr lang="en-IN" sz="900" b="0" dirty="0" err="1">
                <a:effectLst/>
                <a:latin typeface="Consolas" panose="020B0609020204030204" pitchFamily="49" charset="0"/>
              </a:rPr>
              <a:t>ChromeDriverManager</a:t>
            </a:r>
            <a:r>
              <a:rPr lang="en-IN" sz="900" b="0" dirty="0">
                <a:effectLst/>
                <a:latin typeface="Consolas" panose="020B0609020204030204" pitchFamily="49" charset="0"/>
              </a:rPr>
              <a:t>().install())</a:t>
            </a:r>
          </a:p>
          <a:p>
            <a:pPr>
              <a:lnSpc>
                <a:spcPct val="120000"/>
              </a:lnSpc>
              <a:buNone/>
            </a:pPr>
            <a:r>
              <a:rPr lang="en-IN" sz="900" b="0" dirty="0">
                <a:effectLst/>
                <a:latin typeface="Consolas" panose="020B0609020204030204" pitchFamily="49" charset="0"/>
              </a:rPr>
              <a:t>driver = </a:t>
            </a:r>
            <a:r>
              <a:rPr lang="en-IN" sz="900" b="0" dirty="0" err="1">
                <a:effectLst/>
                <a:latin typeface="Consolas" panose="020B0609020204030204" pitchFamily="49" charset="0"/>
              </a:rPr>
              <a:t>webdriver.Chrome</a:t>
            </a:r>
            <a:r>
              <a:rPr lang="en-IN" sz="900" b="0" dirty="0">
                <a:effectLst/>
                <a:latin typeface="Consolas" panose="020B0609020204030204" pitchFamily="49" charset="0"/>
              </a:rPr>
              <a:t>(service=service)</a:t>
            </a:r>
          </a:p>
          <a:p>
            <a:pPr>
              <a:lnSpc>
                <a:spcPct val="120000"/>
              </a:lnSpc>
              <a:buNone/>
            </a:pPr>
            <a:r>
              <a:rPr lang="en-IN" sz="900" b="0" dirty="0" err="1">
                <a:effectLst/>
                <a:latin typeface="Consolas" panose="020B0609020204030204" pitchFamily="49" charset="0"/>
              </a:rPr>
              <a:t>driver.get</a:t>
            </a:r>
            <a:r>
              <a:rPr lang="en-IN" sz="900" b="0" dirty="0">
                <a:effectLst/>
                <a:latin typeface="Consolas" panose="020B0609020204030204" pitchFamily="49" charset="0"/>
              </a:rPr>
              <a:t>("file:///C:/Users/shrey/OneDrive/Desktop/skin%20detection/index.html")</a:t>
            </a:r>
          </a:p>
          <a:p>
            <a:pPr>
              <a:lnSpc>
                <a:spcPct val="120000"/>
              </a:lnSpc>
              <a:buNone/>
            </a:pPr>
            <a:r>
              <a:rPr lang="en-IN" sz="900" b="0" dirty="0" err="1">
                <a:effectLst/>
                <a:latin typeface="Consolas" panose="020B0609020204030204" pitchFamily="49" charset="0"/>
              </a:rPr>
              <a:t>nav_links</a:t>
            </a:r>
            <a:r>
              <a:rPr lang="en-IN" sz="900" b="0" dirty="0">
                <a:effectLst/>
                <a:latin typeface="Consolas" panose="020B0609020204030204" pitchFamily="49" charset="0"/>
              </a:rPr>
              <a:t> = {</a:t>
            </a:r>
          </a:p>
          <a:p>
            <a:pPr>
              <a:lnSpc>
                <a:spcPct val="120000"/>
              </a:lnSpc>
              <a:buNone/>
            </a:pPr>
            <a:r>
              <a:rPr lang="en-IN" sz="900" b="0" dirty="0">
                <a:effectLst/>
                <a:latin typeface="Consolas" panose="020B0609020204030204" pitchFamily="49" charset="0"/>
              </a:rPr>
              <a:t>    "HOME": "index.html",</a:t>
            </a:r>
          </a:p>
          <a:p>
            <a:pPr>
              <a:lnSpc>
                <a:spcPct val="120000"/>
              </a:lnSpc>
              <a:buNone/>
            </a:pPr>
            <a:r>
              <a:rPr lang="en-IN" sz="900" b="0" dirty="0">
                <a:effectLst/>
                <a:latin typeface="Consolas" panose="020B0609020204030204" pitchFamily="49" charset="0"/>
              </a:rPr>
              <a:t>    "CONTACT US": "contact.html",</a:t>
            </a:r>
          </a:p>
          <a:p>
            <a:pPr>
              <a:lnSpc>
                <a:spcPct val="120000"/>
              </a:lnSpc>
              <a:buNone/>
            </a:pPr>
            <a:r>
              <a:rPr lang="en-IN" sz="900" b="0" dirty="0">
                <a:effectLst/>
                <a:latin typeface="Consolas" panose="020B0609020204030204" pitchFamily="49" charset="0"/>
              </a:rPr>
              <a:t>    "ABOUT US": "about.html",</a:t>
            </a:r>
          </a:p>
          <a:p>
            <a:pPr>
              <a:lnSpc>
                <a:spcPct val="120000"/>
              </a:lnSpc>
              <a:buNone/>
            </a:pPr>
            <a:r>
              <a:rPr lang="en-IN" sz="900" b="0" dirty="0">
                <a:effectLst/>
                <a:latin typeface="Consolas" panose="020B0609020204030204" pitchFamily="49" charset="0"/>
              </a:rPr>
              <a:t>    "DOCTORS": "doctors.html",</a:t>
            </a:r>
          </a:p>
          <a:p>
            <a:pPr>
              <a:lnSpc>
                <a:spcPct val="120000"/>
              </a:lnSpc>
              <a:buNone/>
            </a:pPr>
            <a:r>
              <a:rPr lang="en-IN" sz="900" b="0" dirty="0">
                <a:effectLst/>
                <a:latin typeface="Consolas" panose="020B0609020204030204" pitchFamily="49" charset="0"/>
              </a:rPr>
              <a:t>    "REGISTRATION": "registration.html",</a:t>
            </a:r>
          </a:p>
          <a:p>
            <a:pPr>
              <a:lnSpc>
                <a:spcPct val="120000"/>
              </a:lnSpc>
              <a:buNone/>
            </a:pPr>
            <a:r>
              <a:rPr lang="en-IN" sz="900" b="0" dirty="0">
                <a:effectLst/>
                <a:latin typeface="Consolas" panose="020B0609020204030204" pitchFamily="49" charset="0"/>
              </a:rPr>
              <a:t>    "LOGIN": "login.html",</a:t>
            </a:r>
          </a:p>
          <a:p>
            <a:pPr>
              <a:lnSpc>
                <a:spcPct val="120000"/>
              </a:lnSpc>
              <a:buNone/>
            </a:pPr>
            <a:r>
              <a:rPr lang="en-IN" sz="900" b="0" dirty="0">
                <a:effectLst/>
                <a:latin typeface="Consolas" panose="020B0609020204030204" pitchFamily="49" charset="0"/>
              </a:rPr>
              <a:t>    "BOOK APPOINTMENT": "appointment.html"</a:t>
            </a:r>
          </a:p>
          <a:p>
            <a:pPr marL="0" indent="0">
              <a:lnSpc>
                <a:spcPct val="120000"/>
              </a:lnSpc>
              <a:buNone/>
            </a:pPr>
            <a:r>
              <a:rPr lang="en-IN" sz="900" b="0" dirty="0">
                <a:effectLst/>
                <a:latin typeface="Consolas" panose="020B0609020204030204" pitchFamily="49" charset="0"/>
              </a:rPr>
              <a:t>}</a:t>
            </a:r>
          </a:p>
        </p:txBody>
      </p:sp>
      <p:sp>
        <p:nvSpPr>
          <p:cNvPr id="6" name="Content Placeholder 2">
            <a:extLst>
              <a:ext uri="{FF2B5EF4-FFF2-40B4-BE49-F238E27FC236}">
                <a16:creationId xmlns:a16="http://schemas.microsoft.com/office/drawing/2014/main" id="{83AA6F76-B2B6-3CA2-A16C-934C7B48B991}"/>
              </a:ext>
            </a:extLst>
          </p:cNvPr>
          <p:cNvSpPr txBox="1">
            <a:spLocks/>
          </p:cNvSpPr>
          <p:nvPr/>
        </p:nvSpPr>
        <p:spPr>
          <a:xfrm>
            <a:off x="5890569" y="296778"/>
            <a:ext cx="6029131" cy="6254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None/>
            </a:pPr>
            <a:r>
              <a:rPr lang="en-IN" sz="900" dirty="0">
                <a:latin typeface="Consolas" panose="020B0609020204030204" pitchFamily="49" charset="0"/>
              </a:rPr>
              <a:t># Function to test navigation</a:t>
            </a:r>
          </a:p>
          <a:p>
            <a:pPr>
              <a:lnSpc>
                <a:spcPct val="120000"/>
              </a:lnSpc>
              <a:buNone/>
            </a:pPr>
            <a:r>
              <a:rPr lang="en-IN" sz="900" dirty="0">
                <a:latin typeface="Consolas" panose="020B0609020204030204" pitchFamily="49" charset="0"/>
              </a:rPr>
              <a:t>def </a:t>
            </a:r>
            <a:r>
              <a:rPr lang="en-IN" sz="900" dirty="0" err="1">
                <a:latin typeface="Consolas" panose="020B0609020204030204" pitchFamily="49" charset="0"/>
              </a:rPr>
              <a:t>test_navigation</a:t>
            </a:r>
            <a:r>
              <a:rPr lang="en-IN" sz="900" dirty="0">
                <a:latin typeface="Consolas" panose="020B0609020204030204" pitchFamily="49" charset="0"/>
              </a:rPr>
              <a:t>(</a:t>
            </a:r>
            <a:r>
              <a:rPr lang="en-IN" sz="900" dirty="0" err="1">
                <a:latin typeface="Consolas" panose="020B0609020204030204" pitchFamily="49" charset="0"/>
              </a:rPr>
              <a:t>link_text</a:t>
            </a:r>
            <a:r>
              <a:rPr lang="en-IN" sz="900" dirty="0">
                <a:latin typeface="Consolas" panose="020B0609020204030204" pitchFamily="49" charset="0"/>
              </a:rPr>
              <a:t>, </a:t>
            </a:r>
            <a:r>
              <a:rPr lang="en-IN" sz="900" dirty="0" err="1">
                <a:latin typeface="Consolas" panose="020B0609020204030204" pitchFamily="49" charset="0"/>
              </a:rPr>
              <a:t>expected_url</a:t>
            </a:r>
            <a:r>
              <a:rPr lang="en-IN" sz="900" dirty="0">
                <a:latin typeface="Consolas" panose="020B0609020204030204" pitchFamily="49" charset="0"/>
              </a:rPr>
              <a:t>):</a:t>
            </a:r>
          </a:p>
          <a:p>
            <a:pPr>
              <a:lnSpc>
                <a:spcPct val="120000"/>
              </a:lnSpc>
              <a:buNone/>
            </a:pPr>
            <a:r>
              <a:rPr lang="en-IN" sz="900" dirty="0">
                <a:latin typeface="Consolas" panose="020B0609020204030204" pitchFamily="49" charset="0"/>
              </a:rPr>
              <a:t>    try:</a:t>
            </a:r>
          </a:p>
          <a:p>
            <a:pPr>
              <a:lnSpc>
                <a:spcPct val="120000"/>
              </a:lnSpc>
              <a:buNone/>
            </a:pPr>
            <a:r>
              <a:rPr lang="en-IN" sz="900" dirty="0">
                <a:latin typeface="Consolas" panose="020B0609020204030204" pitchFamily="49" charset="0"/>
              </a:rPr>
              <a:t>        link = </a:t>
            </a:r>
            <a:r>
              <a:rPr lang="en-IN" sz="900" dirty="0" err="1">
                <a:latin typeface="Consolas" panose="020B0609020204030204" pitchFamily="49" charset="0"/>
              </a:rPr>
              <a:t>driver.find_element</a:t>
            </a:r>
            <a:r>
              <a:rPr lang="en-IN" sz="900" dirty="0">
                <a:latin typeface="Consolas" panose="020B0609020204030204" pitchFamily="49" charset="0"/>
              </a:rPr>
              <a:t>(</a:t>
            </a:r>
            <a:r>
              <a:rPr lang="en-IN" sz="900" dirty="0" err="1">
                <a:latin typeface="Consolas" panose="020B0609020204030204" pitchFamily="49" charset="0"/>
              </a:rPr>
              <a:t>By.LINK_TEXT</a:t>
            </a:r>
            <a:r>
              <a:rPr lang="en-IN" sz="900" dirty="0">
                <a:latin typeface="Consolas" panose="020B0609020204030204" pitchFamily="49" charset="0"/>
              </a:rPr>
              <a:t>, </a:t>
            </a:r>
            <a:r>
              <a:rPr lang="en-IN" sz="900" dirty="0" err="1">
                <a:latin typeface="Consolas" panose="020B0609020204030204" pitchFamily="49" charset="0"/>
              </a:rPr>
              <a:t>link_text</a:t>
            </a:r>
            <a:r>
              <a:rPr lang="en-IN" sz="900" dirty="0">
                <a:latin typeface="Consolas" panose="020B0609020204030204" pitchFamily="49" charset="0"/>
              </a:rPr>
              <a:t>)  # Find link by text</a:t>
            </a:r>
          </a:p>
          <a:p>
            <a:pPr>
              <a:lnSpc>
                <a:spcPct val="120000"/>
              </a:lnSpc>
              <a:buNone/>
            </a:pPr>
            <a:r>
              <a:rPr lang="en-IN" sz="900" dirty="0">
                <a:latin typeface="Consolas" panose="020B0609020204030204" pitchFamily="49" charset="0"/>
              </a:rPr>
              <a:t>        </a:t>
            </a:r>
            <a:r>
              <a:rPr lang="en-IN" sz="900" dirty="0" err="1">
                <a:latin typeface="Consolas" panose="020B0609020204030204" pitchFamily="49" charset="0"/>
              </a:rPr>
              <a:t>link.click</a:t>
            </a:r>
            <a:r>
              <a:rPr lang="en-IN" sz="900" dirty="0">
                <a:latin typeface="Consolas" panose="020B0609020204030204" pitchFamily="49" charset="0"/>
              </a:rPr>
              <a:t>()</a:t>
            </a:r>
          </a:p>
          <a:p>
            <a:pPr>
              <a:lnSpc>
                <a:spcPct val="120000"/>
              </a:lnSpc>
              <a:buNone/>
            </a:pPr>
            <a:r>
              <a:rPr lang="en-IN" sz="900" dirty="0">
                <a:latin typeface="Consolas" panose="020B0609020204030204" pitchFamily="49" charset="0"/>
              </a:rPr>
              <a:t>        </a:t>
            </a:r>
            <a:r>
              <a:rPr lang="en-IN" sz="900" dirty="0" err="1">
                <a:latin typeface="Consolas" panose="020B0609020204030204" pitchFamily="49" charset="0"/>
              </a:rPr>
              <a:t>time.sleep</a:t>
            </a:r>
            <a:r>
              <a:rPr lang="en-IN" sz="900" dirty="0">
                <a:latin typeface="Consolas" panose="020B0609020204030204" pitchFamily="49" charset="0"/>
              </a:rPr>
              <a:t>(2)  # Wait for page to load</a:t>
            </a:r>
          </a:p>
          <a:p>
            <a:pPr>
              <a:lnSpc>
                <a:spcPct val="120000"/>
              </a:lnSpc>
              <a:buNone/>
            </a:pPr>
            <a:br>
              <a:rPr lang="en-IN" sz="900" dirty="0">
                <a:latin typeface="Consolas" panose="020B0609020204030204" pitchFamily="49" charset="0"/>
              </a:rPr>
            </a:br>
            <a:r>
              <a:rPr lang="en-IN" sz="900" dirty="0">
                <a:latin typeface="Consolas" panose="020B0609020204030204" pitchFamily="49" charset="0"/>
              </a:rPr>
              <a:t>        # Check if URL contains expected file name</a:t>
            </a:r>
          </a:p>
          <a:p>
            <a:pPr>
              <a:lnSpc>
                <a:spcPct val="120000"/>
              </a:lnSpc>
              <a:buNone/>
            </a:pPr>
            <a:r>
              <a:rPr lang="en-IN" sz="900" dirty="0">
                <a:latin typeface="Consolas" panose="020B0609020204030204" pitchFamily="49" charset="0"/>
              </a:rPr>
              <a:t>        if </a:t>
            </a:r>
            <a:r>
              <a:rPr lang="en-IN" sz="900" dirty="0" err="1">
                <a:latin typeface="Consolas" panose="020B0609020204030204" pitchFamily="49" charset="0"/>
              </a:rPr>
              <a:t>expected_url</a:t>
            </a:r>
            <a:r>
              <a:rPr lang="en-IN" sz="900" dirty="0">
                <a:latin typeface="Consolas" panose="020B0609020204030204" pitchFamily="49" charset="0"/>
              </a:rPr>
              <a:t> in </a:t>
            </a:r>
            <a:r>
              <a:rPr lang="en-IN" sz="900" dirty="0" err="1">
                <a:latin typeface="Consolas" panose="020B0609020204030204" pitchFamily="49" charset="0"/>
              </a:rPr>
              <a:t>driver.current_url</a:t>
            </a:r>
            <a:r>
              <a:rPr lang="en-IN" sz="900" dirty="0">
                <a:latin typeface="Consolas" panose="020B0609020204030204" pitchFamily="49" charset="0"/>
              </a:rPr>
              <a:t>:</a:t>
            </a:r>
          </a:p>
          <a:p>
            <a:pPr>
              <a:lnSpc>
                <a:spcPct val="120000"/>
              </a:lnSpc>
              <a:buNone/>
            </a:pPr>
            <a:r>
              <a:rPr lang="en-IN" sz="900" dirty="0">
                <a:latin typeface="Consolas" panose="020B0609020204030204" pitchFamily="49" charset="0"/>
              </a:rPr>
              <a:t>            print(f"✅ {</a:t>
            </a:r>
            <a:r>
              <a:rPr lang="en-IN" sz="900" dirty="0" err="1">
                <a:latin typeface="Consolas" panose="020B0609020204030204" pitchFamily="49" charset="0"/>
              </a:rPr>
              <a:t>link_text</a:t>
            </a:r>
            <a:r>
              <a:rPr lang="en-IN" sz="900" dirty="0">
                <a:latin typeface="Consolas" panose="020B0609020204030204" pitchFamily="49" charset="0"/>
              </a:rPr>
              <a:t>} navigation test passed!")</a:t>
            </a:r>
          </a:p>
          <a:p>
            <a:pPr>
              <a:lnSpc>
                <a:spcPct val="120000"/>
              </a:lnSpc>
              <a:buNone/>
            </a:pPr>
            <a:r>
              <a:rPr lang="en-IN" sz="900" dirty="0">
                <a:latin typeface="Consolas" panose="020B0609020204030204" pitchFamily="49" charset="0"/>
              </a:rPr>
              <a:t>        else:</a:t>
            </a:r>
          </a:p>
          <a:p>
            <a:pPr>
              <a:lnSpc>
                <a:spcPct val="120000"/>
              </a:lnSpc>
              <a:buNone/>
            </a:pPr>
            <a:r>
              <a:rPr lang="en-IN" sz="900" dirty="0">
                <a:latin typeface="Consolas" panose="020B0609020204030204" pitchFamily="49" charset="0"/>
              </a:rPr>
              <a:t>            print(f"❌ {</a:t>
            </a:r>
            <a:r>
              <a:rPr lang="en-IN" sz="900" dirty="0" err="1">
                <a:latin typeface="Consolas" panose="020B0609020204030204" pitchFamily="49" charset="0"/>
              </a:rPr>
              <a:t>link_text</a:t>
            </a:r>
            <a:r>
              <a:rPr lang="en-IN" sz="900" dirty="0">
                <a:latin typeface="Consolas" panose="020B0609020204030204" pitchFamily="49" charset="0"/>
              </a:rPr>
              <a:t>} navigation test failed. Expected {</a:t>
            </a:r>
            <a:r>
              <a:rPr lang="en-IN" sz="900" dirty="0" err="1">
                <a:latin typeface="Consolas" panose="020B0609020204030204" pitchFamily="49" charset="0"/>
              </a:rPr>
              <a:t>expected_url</a:t>
            </a:r>
            <a:r>
              <a:rPr lang="en-IN" sz="900" dirty="0">
                <a:latin typeface="Consolas" panose="020B0609020204030204" pitchFamily="49" charset="0"/>
              </a:rPr>
              <a:t>}, but got {</a:t>
            </a:r>
            <a:r>
              <a:rPr lang="en-IN" sz="900" dirty="0" err="1">
                <a:latin typeface="Consolas" panose="020B0609020204030204" pitchFamily="49" charset="0"/>
              </a:rPr>
              <a:t>driver.current_url</a:t>
            </a:r>
            <a:r>
              <a:rPr lang="en-IN" sz="900" dirty="0">
                <a:latin typeface="Consolas" panose="020B0609020204030204" pitchFamily="49" charset="0"/>
              </a:rPr>
              <a:t>}")</a:t>
            </a:r>
          </a:p>
          <a:p>
            <a:pPr>
              <a:lnSpc>
                <a:spcPct val="120000"/>
              </a:lnSpc>
              <a:buNone/>
            </a:pPr>
            <a:br>
              <a:rPr lang="en-IN" sz="900" dirty="0">
                <a:latin typeface="Consolas" panose="020B0609020204030204" pitchFamily="49" charset="0"/>
              </a:rPr>
            </a:br>
            <a:r>
              <a:rPr lang="en-IN" sz="900" dirty="0">
                <a:latin typeface="Consolas" panose="020B0609020204030204" pitchFamily="49" charset="0"/>
              </a:rPr>
              <a:t>    except Exception as e:</a:t>
            </a:r>
          </a:p>
          <a:p>
            <a:pPr>
              <a:lnSpc>
                <a:spcPct val="120000"/>
              </a:lnSpc>
              <a:buNone/>
            </a:pPr>
            <a:r>
              <a:rPr lang="en-IN" sz="900" dirty="0">
                <a:latin typeface="Consolas" panose="020B0609020204030204" pitchFamily="49" charset="0"/>
              </a:rPr>
              <a:t>        print(f"⚠️ Error testing {</a:t>
            </a:r>
            <a:r>
              <a:rPr lang="en-IN" sz="900" dirty="0" err="1">
                <a:latin typeface="Consolas" panose="020B0609020204030204" pitchFamily="49" charset="0"/>
              </a:rPr>
              <a:t>link_text</a:t>
            </a:r>
            <a:r>
              <a:rPr lang="en-IN" sz="900" dirty="0">
                <a:latin typeface="Consolas" panose="020B0609020204030204" pitchFamily="49" charset="0"/>
              </a:rPr>
              <a:t>}: {e}")</a:t>
            </a:r>
          </a:p>
          <a:p>
            <a:pPr>
              <a:lnSpc>
                <a:spcPct val="120000"/>
              </a:lnSpc>
              <a:buNone/>
            </a:pPr>
            <a:endParaRPr lang="en-IN" sz="900" dirty="0">
              <a:latin typeface="Consolas" panose="020B0609020204030204" pitchFamily="49" charset="0"/>
            </a:endParaRPr>
          </a:p>
          <a:p>
            <a:pPr>
              <a:lnSpc>
                <a:spcPct val="120000"/>
              </a:lnSpc>
              <a:buNone/>
            </a:pPr>
            <a:r>
              <a:rPr lang="en-IN" sz="900" dirty="0">
                <a:latin typeface="Consolas" panose="020B0609020204030204" pitchFamily="49" charset="0"/>
              </a:rPr>
              <a:t>for </a:t>
            </a:r>
            <a:r>
              <a:rPr lang="en-IN" sz="900" dirty="0" err="1">
                <a:latin typeface="Consolas" panose="020B0609020204030204" pitchFamily="49" charset="0"/>
              </a:rPr>
              <a:t>link_text</a:t>
            </a:r>
            <a:r>
              <a:rPr lang="en-IN" sz="900" dirty="0">
                <a:latin typeface="Consolas" panose="020B0609020204030204" pitchFamily="49" charset="0"/>
              </a:rPr>
              <a:t>, </a:t>
            </a:r>
            <a:r>
              <a:rPr lang="en-IN" sz="900" dirty="0" err="1">
                <a:latin typeface="Consolas" panose="020B0609020204030204" pitchFamily="49" charset="0"/>
              </a:rPr>
              <a:t>expected_url</a:t>
            </a:r>
            <a:r>
              <a:rPr lang="en-IN" sz="900" dirty="0">
                <a:latin typeface="Consolas" panose="020B0609020204030204" pitchFamily="49" charset="0"/>
              </a:rPr>
              <a:t> in </a:t>
            </a:r>
            <a:r>
              <a:rPr lang="en-IN" sz="900" dirty="0" err="1">
                <a:latin typeface="Consolas" panose="020B0609020204030204" pitchFamily="49" charset="0"/>
              </a:rPr>
              <a:t>nav_links.items</a:t>
            </a:r>
            <a:r>
              <a:rPr lang="en-IN" sz="900" dirty="0">
                <a:latin typeface="Consolas" panose="020B0609020204030204" pitchFamily="49" charset="0"/>
              </a:rPr>
              <a:t>():</a:t>
            </a:r>
          </a:p>
          <a:p>
            <a:pPr>
              <a:lnSpc>
                <a:spcPct val="120000"/>
              </a:lnSpc>
              <a:buNone/>
            </a:pPr>
            <a:r>
              <a:rPr lang="en-IN" sz="900" dirty="0">
                <a:latin typeface="Consolas" panose="020B0609020204030204" pitchFamily="49" charset="0"/>
              </a:rPr>
              <a:t>    </a:t>
            </a:r>
            <a:r>
              <a:rPr lang="en-IN" sz="900" dirty="0" err="1">
                <a:latin typeface="Consolas" panose="020B0609020204030204" pitchFamily="49" charset="0"/>
              </a:rPr>
              <a:t>test_navigation</a:t>
            </a:r>
            <a:r>
              <a:rPr lang="en-IN" sz="900" dirty="0">
                <a:latin typeface="Consolas" panose="020B0609020204030204" pitchFamily="49" charset="0"/>
              </a:rPr>
              <a:t>(</a:t>
            </a:r>
            <a:r>
              <a:rPr lang="en-IN" sz="900" dirty="0" err="1">
                <a:latin typeface="Consolas" panose="020B0609020204030204" pitchFamily="49" charset="0"/>
              </a:rPr>
              <a:t>link_text</a:t>
            </a:r>
            <a:r>
              <a:rPr lang="en-IN" sz="900" dirty="0">
                <a:latin typeface="Consolas" panose="020B0609020204030204" pitchFamily="49" charset="0"/>
              </a:rPr>
              <a:t>, </a:t>
            </a:r>
            <a:r>
              <a:rPr lang="en-IN" sz="900" dirty="0" err="1">
                <a:latin typeface="Consolas" panose="020B0609020204030204" pitchFamily="49" charset="0"/>
              </a:rPr>
              <a:t>expected_url</a:t>
            </a:r>
            <a:r>
              <a:rPr lang="en-IN" sz="900" dirty="0">
                <a:latin typeface="Consolas" panose="020B0609020204030204" pitchFamily="49" charset="0"/>
              </a:rPr>
              <a:t>)</a:t>
            </a:r>
          </a:p>
          <a:p>
            <a:pPr>
              <a:lnSpc>
                <a:spcPct val="120000"/>
              </a:lnSpc>
              <a:buNone/>
            </a:pPr>
            <a:br>
              <a:rPr lang="en-IN" sz="900" dirty="0">
                <a:latin typeface="Consolas" panose="020B0609020204030204" pitchFamily="49" charset="0"/>
              </a:rPr>
            </a:br>
            <a:r>
              <a:rPr lang="en-IN" sz="900" dirty="0">
                <a:latin typeface="Consolas" panose="020B0609020204030204" pitchFamily="49" charset="0"/>
              </a:rPr>
              <a:t># Close the browser</a:t>
            </a:r>
          </a:p>
          <a:p>
            <a:pPr>
              <a:lnSpc>
                <a:spcPct val="120000"/>
              </a:lnSpc>
              <a:buNone/>
            </a:pPr>
            <a:r>
              <a:rPr lang="en-IN" sz="900" dirty="0" err="1">
                <a:latin typeface="Consolas" panose="020B0609020204030204" pitchFamily="49" charset="0"/>
              </a:rPr>
              <a:t>driver.quit</a:t>
            </a:r>
            <a:r>
              <a:rPr lang="en-IN" sz="900" dirty="0">
                <a:latin typeface="Consolas" panose="020B0609020204030204" pitchFamily="49" charset="0"/>
              </a:rPr>
              <a:t>()</a:t>
            </a:r>
            <a:br>
              <a:rPr lang="en-IN" sz="900" dirty="0">
                <a:latin typeface="Consolas" panose="020B0609020204030204" pitchFamily="49" charset="0"/>
              </a:rPr>
            </a:br>
            <a:endParaRPr lang="en-IN" sz="900" dirty="0">
              <a:latin typeface="Consolas" panose="020B0609020204030204" pitchFamily="49" charset="0"/>
            </a:endParaRPr>
          </a:p>
          <a:p>
            <a:pPr>
              <a:lnSpc>
                <a:spcPct val="120000"/>
              </a:lnSpc>
              <a:buNone/>
            </a:pPr>
            <a:r>
              <a:rPr lang="en-IN" sz="900" dirty="0">
                <a:latin typeface="Consolas" panose="020B0609020204030204" pitchFamily="49" charset="0"/>
              </a:rPr>
              <a:t>}</a:t>
            </a:r>
          </a:p>
        </p:txBody>
      </p:sp>
    </p:spTree>
    <p:extLst>
      <p:ext uri="{BB962C8B-B14F-4D97-AF65-F5344CB8AC3E}">
        <p14:creationId xmlns:p14="http://schemas.microsoft.com/office/powerpoint/2010/main" val="178277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C74E-5174-D835-3F02-06E59E46F5EB}"/>
              </a:ext>
            </a:extLst>
          </p:cNvPr>
          <p:cNvSpPr txBox="1">
            <a:spLocks/>
          </p:cNvSpPr>
          <p:nvPr/>
        </p:nvSpPr>
        <p:spPr>
          <a:xfrm>
            <a:off x="838200" y="218165"/>
            <a:ext cx="10515600" cy="9313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Sample Test Case</a:t>
            </a:r>
          </a:p>
        </p:txBody>
      </p:sp>
      <p:pic>
        <p:nvPicPr>
          <p:cNvPr id="4" name="Picture 3">
            <a:extLst>
              <a:ext uri="{FF2B5EF4-FFF2-40B4-BE49-F238E27FC236}">
                <a16:creationId xmlns:a16="http://schemas.microsoft.com/office/drawing/2014/main" id="{327184B4-7E6B-D2E0-3A8A-CC0D12880D80}"/>
              </a:ext>
            </a:extLst>
          </p:cNvPr>
          <p:cNvPicPr>
            <a:picLocks noChangeAspect="1"/>
          </p:cNvPicPr>
          <p:nvPr/>
        </p:nvPicPr>
        <p:blipFill>
          <a:blip r:embed="rId2"/>
          <a:stretch>
            <a:fillRect/>
          </a:stretch>
        </p:blipFill>
        <p:spPr>
          <a:xfrm>
            <a:off x="3548313" y="1149491"/>
            <a:ext cx="5095374" cy="5419142"/>
          </a:xfrm>
          <a:prstGeom prst="rect">
            <a:avLst/>
          </a:prstGeom>
        </p:spPr>
      </p:pic>
    </p:spTree>
    <p:extLst>
      <p:ext uri="{BB962C8B-B14F-4D97-AF65-F5344CB8AC3E}">
        <p14:creationId xmlns:p14="http://schemas.microsoft.com/office/powerpoint/2010/main" val="2074290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tools used</a:t>
            </a:r>
          </a:p>
        </p:txBody>
      </p:sp>
      <p:sp>
        <p:nvSpPr>
          <p:cNvPr id="4" name="Rectangle 1">
            <a:extLst>
              <a:ext uri="{FF2B5EF4-FFF2-40B4-BE49-F238E27FC236}">
                <a16:creationId xmlns:a16="http://schemas.microsoft.com/office/drawing/2014/main" id="{5AA14C0D-D227-E9C5-FA6E-131E9EDAEA6D}"/>
              </a:ext>
            </a:extLst>
          </p:cNvPr>
          <p:cNvSpPr>
            <a:spLocks noGrp="1" noChangeArrowheads="1"/>
          </p:cNvSpPr>
          <p:nvPr>
            <p:ph idx="1"/>
          </p:nvPr>
        </p:nvSpPr>
        <p:spPr bwMode="auto">
          <a:xfrm>
            <a:off x="687355" y="1690688"/>
            <a:ext cx="10666445" cy="1140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US" sz="2400" b="1" dirty="0"/>
              <a:t>Selenium (End-to-End Testing)</a:t>
            </a:r>
            <a:r>
              <a:rPr lang="en-US" sz="2400" dirty="0"/>
              <a:t> – Automates UI interactions, testing form submissions, navigation, and user flows.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0571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Screenshots</a:t>
            </a:r>
          </a:p>
        </p:txBody>
      </p:sp>
      <p:pic>
        <p:nvPicPr>
          <p:cNvPr id="4" name="Picture 3">
            <a:extLst>
              <a:ext uri="{FF2B5EF4-FFF2-40B4-BE49-F238E27FC236}">
                <a16:creationId xmlns:a16="http://schemas.microsoft.com/office/drawing/2014/main" id="{7D1B3537-BB69-257C-20FA-4F5831526B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4447" y="1573981"/>
            <a:ext cx="8803105" cy="4676855"/>
          </a:xfrm>
          <a:prstGeom prst="rect">
            <a:avLst/>
          </a:prstGeom>
        </p:spPr>
      </p:pic>
    </p:spTree>
    <p:extLst>
      <p:ext uri="{BB962C8B-B14F-4D97-AF65-F5344CB8AC3E}">
        <p14:creationId xmlns:p14="http://schemas.microsoft.com/office/powerpoint/2010/main" val="31573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721C1-0BC3-2E56-1069-D08FF1A09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5AEB2-9EEE-41A6-C8BA-2F1AB80A08C0}"/>
              </a:ext>
            </a:extLst>
          </p:cNvPr>
          <p:cNvSpPr>
            <a:spLocks noGrp="1"/>
          </p:cNvSpPr>
          <p:nvPr>
            <p:ph type="title"/>
          </p:nvPr>
        </p:nvSpPr>
        <p:spPr/>
        <p:txBody>
          <a:bodyPr/>
          <a:lstStyle/>
          <a:p>
            <a:r>
              <a:rPr lang="en-US" dirty="0"/>
              <a:t>Output Screenshots</a:t>
            </a:r>
          </a:p>
        </p:txBody>
      </p:sp>
      <p:pic>
        <p:nvPicPr>
          <p:cNvPr id="3" name="Picture 2">
            <a:extLst>
              <a:ext uri="{FF2B5EF4-FFF2-40B4-BE49-F238E27FC236}">
                <a16:creationId xmlns:a16="http://schemas.microsoft.com/office/drawing/2014/main" id="{43039D18-397C-AB05-2D1E-A70163A800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1177" y="1425641"/>
            <a:ext cx="9539150" cy="5067233"/>
          </a:xfrm>
          <a:prstGeom prst="rect">
            <a:avLst/>
          </a:prstGeom>
        </p:spPr>
      </p:pic>
    </p:spTree>
    <p:extLst>
      <p:ext uri="{BB962C8B-B14F-4D97-AF65-F5344CB8AC3E}">
        <p14:creationId xmlns:p14="http://schemas.microsoft.com/office/powerpoint/2010/main" val="1700289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8C629-2587-1FA7-31C3-FD7B65131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9E65A-FCCF-9743-BFD6-E92BFFD6D5E8}"/>
              </a:ext>
            </a:extLst>
          </p:cNvPr>
          <p:cNvSpPr>
            <a:spLocks noGrp="1"/>
          </p:cNvSpPr>
          <p:nvPr>
            <p:ph type="title"/>
          </p:nvPr>
        </p:nvSpPr>
        <p:spPr/>
        <p:txBody>
          <a:bodyPr/>
          <a:lstStyle/>
          <a:p>
            <a:r>
              <a:rPr lang="en-US" dirty="0"/>
              <a:t>Output Screenshots</a:t>
            </a:r>
          </a:p>
        </p:txBody>
      </p:sp>
      <p:pic>
        <p:nvPicPr>
          <p:cNvPr id="4" name="Picture 3">
            <a:extLst>
              <a:ext uri="{FF2B5EF4-FFF2-40B4-BE49-F238E27FC236}">
                <a16:creationId xmlns:a16="http://schemas.microsoft.com/office/drawing/2014/main" id="{95756676-523B-078D-6BCA-9E79A2AC6B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9536" y="1440998"/>
            <a:ext cx="9371180" cy="4978183"/>
          </a:xfrm>
          <a:prstGeom prst="rect">
            <a:avLst/>
          </a:prstGeom>
        </p:spPr>
      </p:pic>
    </p:spTree>
    <p:extLst>
      <p:ext uri="{BB962C8B-B14F-4D97-AF65-F5344CB8AC3E}">
        <p14:creationId xmlns:p14="http://schemas.microsoft.com/office/powerpoint/2010/main" val="4107357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1C693-C188-5F6F-775C-A3E41F5AA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8ADC0-9EEC-7490-C39F-3DEB6E8AC2AA}"/>
              </a:ext>
            </a:extLst>
          </p:cNvPr>
          <p:cNvSpPr>
            <a:spLocks noGrp="1"/>
          </p:cNvSpPr>
          <p:nvPr>
            <p:ph type="title"/>
          </p:nvPr>
        </p:nvSpPr>
        <p:spPr/>
        <p:txBody>
          <a:bodyPr/>
          <a:lstStyle/>
          <a:p>
            <a:r>
              <a:rPr lang="en-US" dirty="0"/>
              <a:t>Output Screenshots</a:t>
            </a:r>
          </a:p>
        </p:txBody>
      </p:sp>
      <p:pic>
        <p:nvPicPr>
          <p:cNvPr id="3" name="Picture 2">
            <a:extLst>
              <a:ext uri="{FF2B5EF4-FFF2-40B4-BE49-F238E27FC236}">
                <a16:creationId xmlns:a16="http://schemas.microsoft.com/office/drawing/2014/main" id="{377A62A4-9CAD-7E1A-A709-C47FE2EC0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5087" y="1434349"/>
            <a:ext cx="9521825" cy="5058526"/>
          </a:xfrm>
          <a:prstGeom prst="rect">
            <a:avLst/>
          </a:prstGeom>
        </p:spPr>
      </p:pic>
    </p:spTree>
    <p:extLst>
      <p:ext uri="{BB962C8B-B14F-4D97-AF65-F5344CB8AC3E}">
        <p14:creationId xmlns:p14="http://schemas.microsoft.com/office/powerpoint/2010/main" val="710778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65A5F-3B79-8E6F-7BF5-60B42E6D7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9F44D-1FAC-2A21-EFF1-03C485E1CD91}"/>
              </a:ext>
            </a:extLst>
          </p:cNvPr>
          <p:cNvSpPr>
            <a:spLocks noGrp="1"/>
          </p:cNvSpPr>
          <p:nvPr>
            <p:ph type="title"/>
          </p:nvPr>
        </p:nvSpPr>
        <p:spPr/>
        <p:txBody>
          <a:bodyPr/>
          <a:lstStyle/>
          <a:p>
            <a:r>
              <a:rPr lang="en-US" dirty="0"/>
              <a:t>Output Screenshots</a:t>
            </a:r>
          </a:p>
        </p:txBody>
      </p:sp>
      <p:pic>
        <p:nvPicPr>
          <p:cNvPr id="4" name="Picture 3">
            <a:extLst>
              <a:ext uri="{FF2B5EF4-FFF2-40B4-BE49-F238E27FC236}">
                <a16:creationId xmlns:a16="http://schemas.microsoft.com/office/drawing/2014/main" id="{A2D5095E-FC46-CE65-77EF-B7E55C919F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5044" y="1324894"/>
            <a:ext cx="9281912" cy="4931044"/>
          </a:xfrm>
          <a:prstGeom prst="rect">
            <a:avLst/>
          </a:prstGeom>
        </p:spPr>
      </p:pic>
    </p:spTree>
    <p:extLst>
      <p:ext uri="{BB962C8B-B14F-4D97-AF65-F5344CB8AC3E}">
        <p14:creationId xmlns:p14="http://schemas.microsoft.com/office/powerpoint/2010/main" val="3005321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A52CE-9DF9-2EEE-F04E-B2982FB0E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BCA6-9758-1D80-D61E-B4B60C50D0E3}"/>
              </a:ext>
            </a:extLst>
          </p:cNvPr>
          <p:cNvSpPr>
            <a:spLocks noGrp="1"/>
          </p:cNvSpPr>
          <p:nvPr>
            <p:ph type="title"/>
          </p:nvPr>
        </p:nvSpPr>
        <p:spPr/>
        <p:txBody>
          <a:bodyPr/>
          <a:lstStyle/>
          <a:p>
            <a:r>
              <a:rPr lang="en-US" dirty="0"/>
              <a:t>Output Screenshots</a:t>
            </a:r>
          </a:p>
        </p:txBody>
      </p:sp>
      <p:pic>
        <p:nvPicPr>
          <p:cNvPr id="3" name="Picture 2">
            <a:extLst>
              <a:ext uri="{FF2B5EF4-FFF2-40B4-BE49-F238E27FC236}">
                <a16:creationId xmlns:a16="http://schemas.microsoft.com/office/drawing/2014/main" id="{1082F7B3-7721-B40D-F830-8F1CC6333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456" y="1372352"/>
            <a:ext cx="9541087" cy="5068386"/>
          </a:xfrm>
          <a:prstGeom prst="rect">
            <a:avLst/>
          </a:prstGeom>
        </p:spPr>
      </p:pic>
    </p:spTree>
    <p:extLst>
      <p:ext uri="{BB962C8B-B14F-4D97-AF65-F5344CB8AC3E}">
        <p14:creationId xmlns:p14="http://schemas.microsoft.com/office/powerpoint/2010/main" val="730388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99CD6-699F-F7A0-DF44-814F51D48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718AD-0ABD-C631-68B8-C9193DC78DC7}"/>
              </a:ext>
            </a:extLst>
          </p:cNvPr>
          <p:cNvSpPr>
            <a:spLocks noGrp="1"/>
          </p:cNvSpPr>
          <p:nvPr>
            <p:ph type="title"/>
          </p:nvPr>
        </p:nvSpPr>
        <p:spPr/>
        <p:txBody>
          <a:bodyPr/>
          <a:lstStyle/>
          <a:p>
            <a:r>
              <a:rPr lang="en-US" dirty="0"/>
              <a:t>Output Screenshots</a:t>
            </a:r>
          </a:p>
        </p:txBody>
      </p:sp>
      <p:pic>
        <p:nvPicPr>
          <p:cNvPr id="4" name="Picture 3">
            <a:extLst>
              <a:ext uri="{FF2B5EF4-FFF2-40B4-BE49-F238E27FC236}">
                <a16:creationId xmlns:a16="http://schemas.microsoft.com/office/drawing/2014/main" id="{212F535A-C494-15D1-4581-DA322FC08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465" y="1341394"/>
            <a:ext cx="9697069" cy="5151481"/>
          </a:xfrm>
          <a:prstGeom prst="rect">
            <a:avLst/>
          </a:prstGeom>
        </p:spPr>
      </p:pic>
    </p:spTree>
    <p:extLst>
      <p:ext uri="{BB962C8B-B14F-4D97-AF65-F5344CB8AC3E}">
        <p14:creationId xmlns:p14="http://schemas.microsoft.com/office/powerpoint/2010/main" val="1171268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Hospitals often struggle with </a:t>
            </a:r>
            <a:r>
              <a:rPr lang="en-US" b="1" dirty="0"/>
              <a:t>managing patient records, scheduling appointments, and handling communication efficiently</a:t>
            </a:r>
            <a:r>
              <a:rPr lang="en-US" dirty="0"/>
              <a:t> when relying on manual processes. Patients may face delays in booking consultations, while hospital staff may find it difficult to keep track of information accurately. Additionally, identifying skin diseases at an early stage can be challenging without specialized medical knowledge. To address these issues, there is a need for a </a:t>
            </a:r>
            <a:r>
              <a:rPr lang="en-US" b="1" dirty="0"/>
              <a:t>digital system</a:t>
            </a:r>
            <a:r>
              <a:rPr lang="en-US" dirty="0"/>
              <a:t> that simplifies hospital operations, improves patient accessibility, and offers basic </a:t>
            </a:r>
            <a:r>
              <a:rPr lang="en-US" b="1" dirty="0"/>
              <a:t>AI-powered assistance</a:t>
            </a:r>
            <a:r>
              <a:rPr lang="en-US" dirty="0"/>
              <a:t> for preliminary skin disease detection.</a:t>
            </a:r>
          </a:p>
        </p:txBody>
      </p:sp>
    </p:spTree>
    <p:extLst>
      <p:ext uri="{BB962C8B-B14F-4D97-AF65-F5344CB8AC3E}">
        <p14:creationId xmlns:p14="http://schemas.microsoft.com/office/powerpoint/2010/main" val="310345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F48AF-E1AE-3DBE-DEFC-9120DA1E9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DA4D7-0723-A917-39EE-3F16BDBE4A68}"/>
              </a:ext>
            </a:extLst>
          </p:cNvPr>
          <p:cNvSpPr>
            <a:spLocks noGrp="1"/>
          </p:cNvSpPr>
          <p:nvPr>
            <p:ph type="title"/>
          </p:nvPr>
        </p:nvSpPr>
        <p:spPr/>
        <p:txBody>
          <a:bodyPr/>
          <a:lstStyle/>
          <a:p>
            <a:r>
              <a:rPr lang="en-US" dirty="0"/>
              <a:t>Output Screenshots</a:t>
            </a:r>
          </a:p>
        </p:txBody>
      </p:sp>
      <p:pic>
        <p:nvPicPr>
          <p:cNvPr id="3" name="Picture 2">
            <a:extLst>
              <a:ext uri="{FF2B5EF4-FFF2-40B4-BE49-F238E27FC236}">
                <a16:creationId xmlns:a16="http://schemas.microsoft.com/office/drawing/2014/main" id="{5EB493ED-05A0-912B-5E45-2167EE4033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858" y="2180841"/>
            <a:ext cx="5679142" cy="3016802"/>
          </a:xfrm>
          <a:prstGeom prst="rect">
            <a:avLst/>
          </a:prstGeom>
        </p:spPr>
      </p:pic>
      <p:pic>
        <p:nvPicPr>
          <p:cNvPr id="5" name="Picture 4">
            <a:extLst>
              <a:ext uri="{FF2B5EF4-FFF2-40B4-BE49-F238E27FC236}">
                <a16:creationId xmlns:a16="http://schemas.microsoft.com/office/drawing/2014/main" id="{B4928D1E-9AC0-B16B-3BD0-7F934F320C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1095" y="2199741"/>
            <a:ext cx="5643302" cy="2997902"/>
          </a:xfrm>
          <a:prstGeom prst="rect">
            <a:avLst/>
          </a:prstGeom>
        </p:spPr>
      </p:pic>
    </p:spTree>
    <p:extLst>
      <p:ext uri="{BB962C8B-B14F-4D97-AF65-F5344CB8AC3E}">
        <p14:creationId xmlns:p14="http://schemas.microsoft.com/office/powerpoint/2010/main" val="2920353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552A4-57EC-B0A4-0751-A12F1CE08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9D076-3C24-9811-9B9E-8F6A18398F09}"/>
              </a:ext>
            </a:extLst>
          </p:cNvPr>
          <p:cNvSpPr>
            <a:spLocks noGrp="1"/>
          </p:cNvSpPr>
          <p:nvPr>
            <p:ph type="title"/>
          </p:nvPr>
        </p:nvSpPr>
        <p:spPr/>
        <p:txBody>
          <a:bodyPr/>
          <a:lstStyle/>
          <a:p>
            <a:r>
              <a:rPr lang="en-US" dirty="0"/>
              <a:t>Output Screenshots</a:t>
            </a:r>
          </a:p>
        </p:txBody>
      </p:sp>
      <p:pic>
        <p:nvPicPr>
          <p:cNvPr id="4" name="Picture 3">
            <a:extLst>
              <a:ext uri="{FF2B5EF4-FFF2-40B4-BE49-F238E27FC236}">
                <a16:creationId xmlns:a16="http://schemas.microsoft.com/office/drawing/2014/main" id="{76C7B987-035C-7E7F-2AB2-FA5CF1048C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1310" y="1356161"/>
            <a:ext cx="9669379" cy="5136714"/>
          </a:xfrm>
          <a:prstGeom prst="rect">
            <a:avLst/>
          </a:prstGeom>
        </p:spPr>
      </p:pic>
    </p:spTree>
    <p:extLst>
      <p:ext uri="{BB962C8B-B14F-4D97-AF65-F5344CB8AC3E}">
        <p14:creationId xmlns:p14="http://schemas.microsoft.com/office/powerpoint/2010/main" val="164641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pPr marL="6350" marR="215900" indent="-6350" algn="just">
              <a:lnSpc>
                <a:spcPct val="107000"/>
              </a:lnSpc>
              <a:spcAft>
                <a:spcPts val="130"/>
              </a:spcAft>
              <a:buNone/>
            </a:pPr>
            <a:r>
              <a:rPr lang="en-IN" sz="1800" kern="100" dirty="0">
                <a:solidFill>
                  <a:srgbClr val="000000"/>
                </a:solidFill>
                <a:effectLst/>
                <a:latin typeface="Times New Roman" panose="02020603050405020304" pitchFamily="18" charset="0"/>
                <a:ea typeface="Times New Roman" panose="02020603050405020304" pitchFamily="18" charset="0"/>
              </a:rPr>
              <a:t>The </a:t>
            </a:r>
            <a:r>
              <a:rPr lang="en-IN" sz="1800" b="1" kern="100" dirty="0">
                <a:solidFill>
                  <a:srgbClr val="000000"/>
                </a:solidFill>
                <a:effectLst/>
                <a:latin typeface="Times New Roman" panose="02020603050405020304" pitchFamily="18" charset="0"/>
                <a:ea typeface="Times New Roman" panose="02020603050405020304" pitchFamily="18" charset="0"/>
              </a:rPr>
              <a:t>Hospital Management System (HMS)</a:t>
            </a:r>
            <a:r>
              <a:rPr lang="en-IN" sz="1800" kern="100" dirty="0">
                <a:solidFill>
                  <a:srgbClr val="000000"/>
                </a:solidFill>
                <a:effectLst/>
                <a:latin typeface="Times New Roman" panose="02020603050405020304" pitchFamily="18" charset="0"/>
                <a:ea typeface="Times New Roman" panose="02020603050405020304" pitchFamily="18" charset="0"/>
              </a:rPr>
              <a:t> is designed to streamline hospital operations by managing patient records, doctor appointments, and essential administrative tasks efficiently. By integrating </a:t>
            </a:r>
            <a:r>
              <a:rPr lang="en-IN" sz="1800" b="1" kern="100" dirty="0">
                <a:solidFill>
                  <a:srgbClr val="000000"/>
                </a:solidFill>
                <a:effectLst/>
                <a:latin typeface="Times New Roman" panose="02020603050405020304" pitchFamily="18" charset="0"/>
                <a:ea typeface="Times New Roman" panose="02020603050405020304" pitchFamily="18" charset="0"/>
              </a:rPr>
              <a:t>MySQL for data management</a:t>
            </a:r>
            <a:r>
              <a:rPr lang="en-IN" sz="1800" kern="100" dirty="0">
                <a:solidFill>
                  <a:srgbClr val="000000"/>
                </a:solidFill>
                <a:effectLst/>
                <a:latin typeface="Times New Roman" panose="02020603050405020304" pitchFamily="18" charset="0"/>
                <a:ea typeface="Times New Roman" panose="02020603050405020304" pitchFamily="18" charset="0"/>
              </a:rPr>
              <a:t>, the system ensures secure and structured storage of patient and hospital-related information. The intuitive user interface, developed using </a:t>
            </a:r>
            <a:r>
              <a:rPr lang="en-IN" sz="1800" b="1" kern="100" dirty="0">
                <a:solidFill>
                  <a:srgbClr val="000000"/>
                </a:solidFill>
                <a:effectLst/>
                <a:latin typeface="Times New Roman" panose="02020603050405020304" pitchFamily="18" charset="0"/>
                <a:ea typeface="Times New Roman" panose="02020603050405020304" pitchFamily="18" charset="0"/>
              </a:rPr>
              <a:t>HTML, CSS, and JavaScript</a:t>
            </a:r>
            <a:r>
              <a:rPr lang="en-IN" sz="1800" kern="100" dirty="0">
                <a:solidFill>
                  <a:srgbClr val="000000"/>
                </a:solidFill>
                <a:effectLst/>
                <a:latin typeface="Times New Roman" panose="02020603050405020304" pitchFamily="18" charset="0"/>
                <a:ea typeface="Times New Roman" panose="02020603050405020304" pitchFamily="18" charset="0"/>
              </a:rPr>
              <a:t>, provides ease of access and navigation for both patients and hospital staff.</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215900" indent="-6350" algn="just">
              <a:lnSpc>
                <a:spcPct val="107000"/>
              </a:lnSpc>
              <a:spcAft>
                <a:spcPts val="130"/>
              </a:spcAft>
              <a:buNone/>
            </a:pPr>
            <a:r>
              <a:rPr lang="en-IN" sz="1800" kern="100" dirty="0">
                <a:solidFill>
                  <a:srgbClr val="000000"/>
                </a:solidFill>
                <a:effectLst/>
                <a:latin typeface="Times New Roman" panose="02020603050405020304" pitchFamily="18" charset="0"/>
                <a:ea typeface="Times New Roman" panose="02020603050405020304" pitchFamily="18" charset="0"/>
              </a:rPr>
              <a:t>This system not only enhances </a:t>
            </a:r>
            <a:r>
              <a:rPr lang="en-IN" sz="1800" b="1" kern="100" dirty="0">
                <a:solidFill>
                  <a:srgbClr val="000000"/>
                </a:solidFill>
                <a:effectLst/>
                <a:latin typeface="Times New Roman" panose="02020603050405020304" pitchFamily="18" charset="0"/>
                <a:ea typeface="Times New Roman" panose="02020603050405020304" pitchFamily="18" charset="0"/>
              </a:rPr>
              <a:t>appointment scheduling and patient record management</a:t>
            </a:r>
            <a:r>
              <a:rPr lang="en-IN" sz="1800" kern="100" dirty="0">
                <a:solidFill>
                  <a:srgbClr val="000000"/>
                </a:solidFill>
                <a:effectLst/>
                <a:latin typeface="Times New Roman" panose="02020603050405020304" pitchFamily="18" charset="0"/>
                <a:ea typeface="Times New Roman" panose="02020603050405020304" pitchFamily="18" charset="0"/>
              </a:rPr>
              <a:t> but also improves </a:t>
            </a:r>
            <a:r>
              <a:rPr lang="en-IN" sz="1800" b="1" kern="100" dirty="0">
                <a:solidFill>
                  <a:srgbClr val="000000"/>
                </a:solidFill>
                <a:effectLst/>
                <a:latin typeface="Times New Roman" panose="02020603050405020304" pitchFamily="18" charset="0"/>
                <a:ea typeface="Times New Roman" panose="02020603050405020304" pitchFamily="18" charset="0"/>
              </a:rPr>
              <a:t>overall hospital efficiency</a:t>
            </a:r>
            <a:r>
              <a:rPr lang="en-IN" sz="1800" kern="100" dirty="0">
                <a:solidFill>
                  <a:srgbClr val="000000"/>
                </a:solidFill>
                <a:effectLst/>
                <a:latin typeface="Times New Roman" panose="02020603050405020304" pitchFamily="18" charset="0"/>
                <a:ea typeface="Times New Roman" panose="02020603050405020304" pitchFamily="18" charset="0"/>
              </a:rPr>
              <a:t> by reducing manual workload and minimizing errors. Future enhancements could include </a:t>
            </a:r>
            <a:r>
              <a:rPr lang="en-IN" sz="1800" b="1" kern="100" dirty="0">
                <a:solidFill>
                  <a:srgbClr val="000000"/>
                </a:solidFill>
                <a:effectLst/>
                <a:latin typeface="Times New Roman" panose="02020603050405020304" pitchFamily="18" charset="0"/>
                <a:ea typeface="Times New Roman" panose="02020603050405020304" pitchFamily="18" charset="0"/>
              </a:rPr>
              <a:t>mobile compatibility, automated reminders, and integration with medical devices</a:t>
            </a:r>
            <a:r>
              <a:rPr lang="en-IN" sz="1800" kern="100" dirty="0">
                <a:solidFill>
                  <a:srgbClr val="000000"/>
                </a:solidFill>
                <a:effectLst/>
                <a:latin typeface="Times New Roman" panose="02020603050405020304" pitchFamily="18" charset="0"/>
                <a:ea typeface="Times New Roman" panose="02020603050405020304" pitchFamily="18" charset="0"/>
              </a:rPr>
              <a:t> to further improve patient care and hospital services.</a:t>
            </a:r>
            <a:endParaRPr lang="en-IN" sz="1800" kern="100" dirty="0">
              <a:solidFill>
                <a:srgbClr val="000000"/>
              </a:solidFill>
              <a:effectLst/>
              <a:latin typeface="Calibri" panose="020F0502020204030204" pitchFamily="34" charset="0"/>
              <a:ea typeface="Calibri" panose="020F0502020204030204" pitchFamily="34" charset="0"/>
            </a:endParaRPr>
          </a:p>
          <a:p>
            <a:pPr>
              <a:buNone/>
            </a:pPr>
            <a:r>
              <a:rPr lang="en-IN" sz="1800" dirty="0">
                <a:solidFill>
                  <a:srgbClr val="000000"/>
                </a:solidFill>
                <a:effectLst/>
                <a:latin typeface="Times New Roman" panose="02020603050405020304" pitchFamily="18" charset="0"/>
                <a:ea typeface="Times New Roman" panose="02020603050405020304" pitchFamily="18" charset="0"/>
              </a:rPr>
              <a:t>With its user-friendly approach and essential healthcare functionalities, the </a:t>
            </a:r>
            <a:r>
              <a:rPr lang="en-IN" sz="1800" b="1" dirty="0">
                <a:solidFill>
                  <a:srgbClr val="000000"/>
                </a:solidFill>
                <a:effectLst/>
                <a:latin typeface="Times New Roman" panose="02020603050405020304" pitchFamily="18" charset="0"/>
                <a:ea typeface="Times New Roman" panose="02020603050405020304" pitchFamily="18" charset="0"/>
              </a:rPr>
              <a:t>HMS serves as a reliable solution</a:t>
            </a:r>
            <a:endParaRPr lang="en-IN" sz="1800" b="1" dirty="0">
              <a:solidFill>
                <a:srgbClr val="000000"/>
              </a:solidFill>
              <a:latin typeface="Times New Roman" panose="02020603050405020304" pitchFamily="18" charset="0"/>
              <a:ea typeface="Times New Roman" panose="02020603050405020304" pitchFamily="18" charset="0"/>
            </a:endParaRPr>
          </a:p>
          <a:p>
            <a:pPr>
              <a:buNone/>
            </a:pPr>
            <a:r>
              <a:rPr lang="en-IN" sz="1800" dirty="0">
                <a:solidFill>
                  <a:srgbClr val="000000"/>
                </a:solidFill>
                <a:effectLst/>
                <a:latin typeface="Times New Roman" panose="02020603050405020304" pitchFamily="18" charset="0"/>
                <a:ea typeface="Times New Roman" panose="02020603050405020304" pitchFamily="18" charset="0"/>
              </a:rPr>
              <a:t>for modern healthcare institutions, ensuring a </a:t>
            </a:r>
            <a:r>
              <a:rPr lang="en-IN" sz="1800" b="1" dirty="0">
                <a:solidFill>
                  <a:srgbClr val="000000"/>
                </a:solidFill>
                <a:effectLst/>
                <a:latin typeface="Times New Roman" panose="02020603050405020304" pitchFamily="18" charset="0"/>
                <a:ea typeface="Times New Roman" panose="02020603050405020304" pitchFamily="18" charset="0"/>
              </a:rPr>
              <a:t>seamless and organized workflow</a:t>
            </a:r>
            <a:r>
              <a:rPr lang="en-IN" sz="1800" dirty="0">
                <a:solidFill>
                  <a:srgbClr val="000000"/>
                </a:solidFill>
                <a:effectLst/>
                <a:latin typeface="Times New Roman" panose="02020603050405020304" pitchFamily="18" charset="0"/>
                <a:ea typeface="Times New Roman" panose="02020603050405020304" pitchFamily="18" charset="0"/>
              </a:rPr>
              <a:t>.</a:t>
            </a:r>
            <a:endParaRPr lang="en-US" dirty="0"/>
          </a:p>
        </p:txBody>
      </p:sp>
    </p:spTree>
    <p:extLst>
      <p:ext uri="{BB962C8B-B14F-4D97-AF65-F5344CB8AC3E}">
        <p14:creationId xmlns:p14="http://schemas.microsoft.com/office/powerpoint/2010/main" val="3740032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85000" lnSpcReduction="20000"/>
          </a:bodyPr>
          <a:lstStyle/>
          <a:p>
            <a:pPr marL="6350" marR="10795" indent="-6350" algn="just">
              <a:lnSpc>
                <a:spcPct val="110000"/>
              </a:lnSpc>
              <a:spcAft>
                <a:spcPts val="65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1.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2"/>
              </a:rPr>
              <a:t>https://data.mendeley.com/datasets/3hckgznc67/1</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10795" indent="-6350" algn="just">
              <a:lnSpc>
                <a:spcPct val="110000"/>
              </a:lnSpc>
              <a:spcAft>
                <a:spcPts val="65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2.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3"/>
              </a:rPr>
              <a:t>https://www.sgrru.ac.in/</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10795" indent="-6350" algn="just">
              <a:lnSpc>
                <a:spcPct val="110000"/>
              </a:lnSpc>
              <a:spcAft>
                <a:spcPts val="65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3.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4"/>
              </a:rPr>
              <a:t>https://www.lucidchart.com</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10795" indent="-6350" algn="just">
              <a:lnSpc>
                <a:spcPct val="110000"/>
              </a:lnSpc>
              <a:spcAft>
                <a:spcPts val="65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4.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5"/>
              </a:rPr>
              <a:t>https://staruml.io/download/</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10795" indent="-6350" algn="just">
              <a:lnSpc>
                <a:spcPct val="110000"/>
              </a:lnSpc>
              <a:spcAft>
                <a:spcPts val="65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5.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6"/>
              </a:rPr>
              <a:t>https://www.python.org/downloads/release/python-3110/</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10795" indent="-6350" algn="just">
              <a:lnSpc>
                <a:spcPct val="110000"/>
              </a:lnSpc>
              <a:spcAft>
                <a:spcPts val="65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6.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7"/>
              </a:rPr>
              <a:t>https://www.emailjs.com/</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10795" indent="-6350" algn="just">
              <a:lnSpc>
                <a:spcPct val="110000"/>
              </a:lnSpc>
              <a:spcAft>
                <a:spcPts val="65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7.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8"/>
              </a:rPr>
              <a:t>https://getbootstrap.com/</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10795" indent="-6350" algn="just">
              <a:lnSpc>
                <a:spcPct val="110000"/>
              </a:lnSpc>
              <a:spcAft>
                <a:spcPts val="65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8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9"/>
              </a:rPr>
              <a:t>https://fontawesome.com/</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10795" indent="-6350" algn="just">
              <a:lnSpc>
                <a:spcPct val="110000"/>
              </a:lnSpc>
              <a:spcAft>
                <a:spcPts val="65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9.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10"/>
              </a:rPr>
              <a:t>https://fonts.google.com/</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0" marR="10795" indent="-6350" algn="just">
              <a:lnSpc>
                <a:spcPct val="110000"/>
              </a:lnSpc>
              <a:spcAft>
                <a:spcPts val="655"/>
              </a:spcAft>
            </a:pPr>
            <a:r>
              <a:rPr lang="en-IN" sz="1800" kern="100" dirty="0">
                <a:solidFill>
                  <a:srgbClr val="000000"/>
                </a:solidFill>
                <a:effectLst/>
                <a:latin typeface="Times New Roman" panose="02020603050405020304" pitchFamily="18" charset="0"/>
                <a:ea typeface="Times New Roman" panose="02020603050405020304" pitchFamily="18" charset="0"/>
              </a:rPr>
              <a:t>10. </a:t>
            </a:r>
            <a:r>
              <a:rPr lang="en-IN" sz="1800" u="sng" kern="100" dirty="0">
                <a:solidFill>
                  <a:srgbClr val="000000"/>
                </a:solidFill>
                <a:effectLst/>
                <a:latin typeface="Times New Roman" panose="02020603050405020304" pitchFamily="18" charset="0"/>
                <a:ea typeface="Times New Roman" panose="02020603050405020304" pitchFamily="18" charset="0"/>
                <a:hlinkClick r:id="rId11"/>
              </a:rPr>
              <a:t>https://www.adroitinfosystems.com/products/ehospital-systems/</a:t>
            </a: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1673869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r>
              <a:rPr lang="en-US" dirty="0"/>
              <a:t>Existing System</a:t>
            </a:r>
          </a:p>
        </p:txBody>
      </p:sp>
      <p:sp>
        <p:nvSpPr>
          <p:cNvPr id="3" name="Content Placeholder 2"/>
          <p:cNvSpPr>
            <a:spLocks noGrp="1"/>
          </p:cNvSpPr>
          <p:nvPr>
            <p:ph idx="1"/>
          </p:nvPr>
        </p:nvSpPr>
        <p:spPr>
          <a:xfrm>
            <a:off x="513347" y="1171073"/>
            <a:ext cx="11181347" cy="5325980"/>
          </a:xfrm>
        </p:spPr>
        <p:txBody>
          <a:bodyPr>
            <a:noAutofit/>
          </a:bodyPr>
          <a:lstStyle/>
          <a:p>
            <a:pPr>
              <a:buNone/>
            </a:pPr>
            <a:r>
              <a:rPr lang="en-US" sz="2400" dirty="0"/>
              <a:t>In many hospitals, management processes are still handled manually or with outdated software, leading to several inefficiencies:</a:t>
            </a:r>
          </a:p>
          <a:p>
            <a:pPr>
              <a:buFont typeface="Arial" panose="020B0604020202020204" pitchFamily="34" charset="0"/>
              <a:buChar char="•"/>
            </a:pPr>
            <a:r>
              <a:rPr lang="en-US" sz="2400" b="1" dirty="0"/>
              <a:t>Manual Record-Keeping</a:t>
            </a:r>
            <a:r>
              <a:rPr lang="en-US" sz="2400" dirty="0"/>
              <a:t> – Patient records are often maintained on paper, increasing the risk of misplacement or errors.</a:t>
            </a:r>
          </a:p>
          <a:p>
            <a:pPr>
              <a:buFont typeface="Arial" panose="020B0604020202020204" pitchFamily="34" charset="0"/>
              <a:buChar char="•"/>
            </a:pPr>
            <a:r>
              <a:rPr lang="en-US" sz="2400" b="1" dirty="0"/>
              <a:t>Appointment Scheduling Delays</a:t>
            </a:r>
            <a:r>
              <a:rPr lang="en-US" sz="2400" dirty="0"/>
              <a:t> – Patients must visit the hospital physically to book or modify appointments, causing inconvenience.</a:t>
            </a:r>
          </a:p>
          <a:p>
            <a:pPr>
              <a:buFont typeface="Arial" panose="020B0604020202020204" pitchFamily="34" charset="0"/>
              <a:buChar char="•"/>
            </a:pPr>
            <a:r>
              <a:rPr lang="en-US" sz="2400" b="1" dirty="0"/>
              <a:t>Inefficient Communication</a:t>
            </a:r>
            <a:r>
              <a:rPr lang="en-US" sz="2400" dirty="0"/>
              <a:t> – Lack of a proper communication system makes it difficult for patients to reach hospital staff easily.</a:t>
            </a:r>
          </a:p>
          <a:p>
            <a:pPr>
              <a:buFont typeface="Arial" panose="020B0604020202020204" pitchFamily="34" charset="0"/>
              <a:buChar char="•"/>
            </a:pPr>
            <a:r>
              <a:rPr lang="en-US" sz="2400" b="1" dirty="0"/>
              <a:t>Time-Consuming Processes</a:t>
            </a:r>
            <a:r>
              <a:rPr lang="en-US" sz="2400" dirty="0"/>
              <a:t> – Managing hospital administration manually can lead to slow service and increased workload for staff.</a:t>
            </a:r>
          </a:p>
          <a:p>
            <a:pPr>
              <a:buFont typeface="Arial" panose="020B0604020202020204" pitchFamily="34" charset="0"/>
              <a:buChar char="•"/>
            </a:pPr>
            <a:r>
              <a:rPr lang="en-US" sz="2400" b="1" dirty="0"/>
              <a:t>Lack of Preliminary Diagnosis</a:t>
            </a:r>
            <a:r>
              <a:rPr lang="en-US" sz="2400" dirty="0"/>
              <a:t> – There is no quick way for patients to get an initial assessment of skin conditions, requiring them to wait for specialized consultations.</a:t>
            </a:r>
          </a:p>
          <a:p>
            <a:pPr>
              <a:buFont typeface="Arial" panose="020B0604020202020204" pitchFamily="34" charset="0"/>
              <a:buChar char="•"/>
            </a:pPr>
            <a:r>
              <a:rPr lang="en-US" sz="2400" b="1" dirty="0"/>
              <a:t>Need for Digitalization</a:t>
            </a:r>
            <a:r>
              <a:rPr lang="en-US" sz="2400" dirty="0"/>
              <a:t> – A structured and digital approach is necessary to improve hospital efficiency and patient accessibility.</a:t>
            </a:r>
          </a:p>
        </p:txBody>
      </p:sp>
    </p:spTree>
    <p:extLst>
      <p:ext uri="{BB962C8B-B14F-4D97-AF65-F5344CB8AC3E}">
        <p14:creationId xmlns:p14="http://schemas.microsoft.com/office/powerpoint/2010/main" val="8995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1"/>
            <a:ext cx="10515600" cy="1325563"/>
          </a:xfrm>
        </p:spPr>
        <p:txBody>
          <a:bodyPr/>
          <a:lstStyle/>
          <a:p>
            <a:r>
              <a:rPr lang="en-US" dirty="0"/>
              <a:t>Proposed System</a:t>
            </a:r>
          </a:p>
        </p:txBody>
      </p:sp>
      <p:sp>
        <p:nvSpPr>
          <p:cNvPr id="3" name="Content Placeholder 2"/>
          <p:cNvSpPr>
            <a:spLocks noGrp="1"/>
          </p:cNvSpPr>
          <p:nvPr>
            <p:ph idx="1"/>
          </p:nvPr>
        </p:nvSpPr>
        <p:spPr>
          <a:xfrm>
            <a:off x="838200" y="1090864"/>
            <a:ext cx="10515600" cy="5402012"/>
          </a:xfrm>
        </p:spPr>
        <p:txBody>
          <a:bodyPr>
            <a:normAutofit fontScale="85000" lnSpcReduction="20000"/>
          </a:bodyPr>
          <a:lstStyle/>
          <a:p>
            <a:pPr>
              <a:buNone/>
            </a:pPr>
            <a:r>
              <a:rPr lang="en-US" dirty="0"/>
              <a:t>To overcome the inefficiencies of manual hospital management, we propose a </a:t>
            </a:r>
            <a:r>
              <a:rPr lang="en-US" b="1" dirty="0"/>
              <a:t>web-based Hospital Management System (HMS)</a:t>
            </a:r>
            <a:r>
              <a:rPr lang="en-US" dirty="0"/>
              <a:t> that streamlines hospital operations and enhances patient accessibility. This system will provide:</a:t>
            </a:r>
          </a:p>
          <a:p>
            <a:pPr>
              <a:buFont typeface="+mj-lt"/>
              <a:buAutoNum type="arabicPeriod"/>
            </a:pPr>
            <a:r>
              <a:rPr lang="en-US" b="1" dirty="0"/>
              <a:t>Online Appointment Booking</a:t>
            </a:r>
            <a:r>
              <a:rPr lang="en-US" dirty="0"/>
              <a:t> – Patients can book, modify, or cancel appointments without visiting the hospital.</a:t>
            </a:r>
          </a:p>
          <a:p>
            <a:pPr>
              <a:buFont typeface="+mj-lt"/>
              <a:buAutoNum type="arabicPeriod"/>
            </a:pPr>
            <a:r>
              <a:rPr lang="en-US" b="1" dirty="0"/>
              <a:t>User Registration &amp; Login</a:t>
            </a:r>
            <a:r>
              <a:rPr lang="en-US" dirty="0"/>
              <a:t> – Secure authentication for patients and hospital staff to manage their respective data.</a:t>
            </a:r>
          </a:p>
          <a:p>
            <a:pPr>
              <a:buFont typeface="+mj-lt"/>
              <a:buAutoNum type="arabicPeriod"/>
            </a:pPr>
            <a:r>
              <a:rPr lang="en-US" b="1" dirty="0"/>
              <a:t>Contact &amp; Communication System</a:t>
            </a:r>
            <a:r>
              <a:rPr lang="en-US" dirty="0"/>
              <a:t> – A dedicated section for patients to reach out to the hospital for inquiries.</a:t>
            </a:r>
          </a:p>
          <a:p>
            <a:pPr>
              <a:buFont typeface="+mj-lt"/>
              <a:buAutoNum type="arabicPeriod"/>
            </a:pPr>
            <a:r>
              <a:rPr lang="en-US" b="1" dirty="0"/>
              <a:t>Patient Record Management</a:t>
            </a:r>
            <a:r>
              <a:rPr lang="en-US" dirty="0"/>
              <a:t> – Digital storage of patient details for quick and efficient retrieval by hospital staff.</a:t>
            </a:r>
          </a:p>
          <a:p>
            <a:pPr>
              <a:buFont typeface="+mj-lt"/>
              <a:buAutoNum type="arabicPeriod"/>
            </a:pPr>
            <a:r>
              <a:rPr lang="en-US" b="1" dirty="0"/>
              <a:t>Skin Disease Predictor</a:t>
            </a:r>
            <a:r>
              <a:rPr lang="en-US" dirty="0"/>
              <a:t> – A basic tool that offers preliminary insights into skin conditions before professional consultation.</a:t>
            </a:r>
          </a:p>
          <a:p>
            <a:r>
              <a:rPr lang="en-US" dirty="0"/>
              <a:t>By implementing this system, hospitals can </a:t>
            </a:r>
            <a:r>
              <a:rPr lang="en-US" b="1" dirty="0"/>
              <a:t>reduce paperwork, minimize errors, and improve efficiency</a:t>
            </a:r>
            <a:r>
              <a:rPr lang="en-US" dirty="0"/>
              <a:t>, while patients can </a:t>
            </a:r>
            <a:r>
              <a:rPr lang="en-US" b="1" dirty="0"/>
              <a:t>access services conveniently from anywhere</a:t>
            </a:r>
            <a:r>
              <a:rPr lang="en-US" dirty="0"/>
              <a:t>. This digital approach ensures a </a:t>
            </a:r>
            <a:r>
              <a:rPr lang="en-US" b="1" dirty="0"/>
              <a:t>faster, more organized, and accessible healthcare experience</a:t>
            </a:r>
            <a:r>
              <a:rPr lang="en-US" dirty="0"/>
              <a:t> for all users.</a:t>
            </a:r>
          </a:p>
          <a:p>
            <a:endParaRPr lang="en-US" dirty="0"/>
          </a:p>
        </p:txBody>
      </p:sp>
    </p:spTree>
    <p:extLst>
      <p:ext uri="{BB962C8B-B14F-4D97-AF65-F5344CB8AC3E}">
        <p14:creationId xmlns:p14="http://schemas.microsoft.com/office/powerpoint/2010/main" val="278120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Architecture</a:t>
            </a:r>
          </a:p>
        </p:txBody>
      </p:sp>
      <p:pic>
        <p:nvPicPr>
          <p:cNvPr id="5" name="Content Placeholder 4">
            <a:extLst>
              <a:ext uri="{FF2B5EF4-FFF2-40B4-BE49-F238E27FC236}">
                <a16:creationId xmlns:a16="http://schemas.microsoft.com/office/drawing/2014/main" id="{C8D33856-7A9A-C77B-B7B9-3365EED543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772" y="1825625"/>
            <a:ext cx="8688455" cy="4351338"/>
          </a:xfrm>
        </p:spPr>
      </p:pic>
    </p:spTree>
    <p:extLst>
      <p:ext uri="{BB962C8B-B14F-4D97-AF65-F5344CB8AC3E}">
        <p14:creationId xmlns:p14="http://schemas.microsoft.com/office/powerpoint/2010/main" val="101752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Requirement</a:t>
            </a:r>
          </a:p>
        </p:txBody>
      </p:sp>
      <p:sp>
        <p:nvSpPr>
          <p:cNvPr id="3" name="Content Placeholder 2"/>
          <p:cNvSpPr>
            <a:spLocks noGrp="1"/>
          </p:cNvSpPr>
          <p:nvPr>
            <p:ph idx="1"/>
          </p:nvPr>
        </p:nvSpPr>
        <p:spPr>
          <a:xfrm>
            <a:off x="772886" y="1527044"/>
            <a:ext cx="10515600" cy="4537853"/>
          </a:xfrm>
        </p:spPr>
        <p:txBody>
          <a:bodyPr>
            <a:normAutofit fontScale="92500" lnSpcReduction="10000"/>
          </a:bodyPr>
          <a:lstStyle/>
          <a:p>
            <a:pPr marL="742950" lvl="1" indent="-285750">
              <a:lnSpc>
                <a:spcPct val="107000"/>
              </a:lnSpc>
              <a:spcAft>
                <a:spcPts val="800"/>
              </a:spcAft>
              <a:buFont typeface="+mj-lt"/>
              <a:buAutoNum type="arabicPeriod"/>
            </a:pPr>
            <a:r>
              <a:rPr lang="en-US" sz="1600" b="1" u="sng" kern="100" dirty="0">
                <a:effectLst/>
                <a:latin typeface="Arial" panose="020B0604020202020204" pitchFamily="34" charset="0"/>
                <a:ea typeface="Calibri" panose="020F0502020204030204" pitchFamily="34" charset="0"/>
                <a:cs typeface="Times New Roman" panose="02020603050405020304" pitchFamily="18" charset="0"/>
              </a:rPr>
              <a:t>Actors-</a:t>
            </a:r>
            <a:endParaRPr lang="en-IN" sz="1600" u="sng" kern="100"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spcAft>
                <a:spcPts val="800"/>
              </a:spcAft>
              <a:buNone/>
            </a:pPr>
            <a:r>
              <a:rPr lang="en-IN" sz="1600" b="1" kern="100" dirty="0">
                <a:solidFill>
                  <a:srgbClr val="000000"/>
                </a:solidFill>
                <a:effectLst/>
                <a:latin typeface="Arial" panose="020B0604020202020204" pitchFamily="34" charset="0"/>
                <a:ea typeface="Calibri" panose="020F0502020204030204" pitchFamily="34" charset="0"/>
              </a:rPr>
              <a:t>Primary Actor:</a:t>
            </a:r>
            <a:endParaRPr lang="en-IN" sz="1600" kern="100" dirty="0">
              <a:solidFill>
                <a:srgbClr val="000000"/>
              </a:solidFill>
              <a:effectLst/>
              <a:latin typeface="Calibri" panose="020F0502020204030204" pitchFamily="34" charset="0"/>
              <a:ea typeface="Calibri" panose="020F0502020204030204" pitchFamily="34" charset="0"/>
            </a:endParaRPr>
          </a:p>
          <a:p>
            <a:pPr marL="457200">
              <a:lnSpc>
                <a:spcPct val="107000"/>
              </a:lnSpc>
              <a:buNone/>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     -</a:t>
            </a:r>
            <a:r>
              <a:rPr lang="en-IN" sz="1600" b="1" kern="100" dirty="0">
                <a:effectLst/>
                <a:latin typeface="Arial" panose="020B0604020202020204" pitchFamily="34" charset="0"/>
                <a:ea typeface="Calibri" panose="020F0502020204030204" pitchFamily="34" charset="0"/>
                <a:cs typeface="Times New Roman" panose="02020603050405020304" pitchFamily="18" charset="0"/>
              </a:rPr>
              <a:t>Patient: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Books appointments with doctors.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Views their appointment history.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Contacts the hospital for inquiries.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IN" sz="1600" b="1" kern="100" dirty="0">
                <a:solidFill>
                  <a:srgbClr val="000000"/>
                </a:solidFill>
                <a:effectLst/>
                <a:latin typeface="Arial" panose="020B0604020202020204" pitchFamily="34" charset="0"/>
                <a:ea typeface="Calibri" panose="020F0502020204030204" pitchFamily="34" charset="0"/>
              </a:rPr>
              <a:t>	     Supporting Actor:</a:t>
            </a:r>
            <a:endParaRPr lang="en-IN" sz="1600" kern="100" dirty="0">
              <a:solidFill>
                <a:srgbClr val="000000"/>
              </a:solidFill>
              <a:effectLst/>
              <a:latin typeface="Calibri" panose="020F0502020204030204" pitchFamily="34" charset="0"/>
              <a:ea typeface="Calibri" panose="020F0502020204030204" pitchFamily="34" charset="0"/>
            </a:endParaRPr>
          </a:p>
          <a:p>
            <a:pPr indent="228600">
              <a:lnSpc>
                <a:spcPct val="107000"/>
              </a:lnSpc>
              <a:spcAft>
                <a:spcPts val="800"/>
              </a:spcAft>
              <a:buNone/>
            </a:pPr>
            <a:r>
              <a:rPr lang="en-IN" sz="1600" b="1" kern="100" dirty="0">
                <a:solidFill>
                  <a:srgbClr val="000000"/>
                </a:solidFill>
                <a:latin typeface="Arial" panose="020B0604020202020204" pitchFamily="34" charset="0"/>
                <a:ea typeface="Calibri" panose="020F0502020204030204" pitchFamily="34" charset="0"/>
              </a:rPr>
              <a:t>-</a:t>
            </a:r>
            <a:r>
              <a:rPr lang="en-IN" sz="1600" b="1" kern="100" dirty="0">
                <a:solidFill>
                  <a:srgbClr val="000000"/>
                </a:solidFill>
                <a:effectLst/>
                <a:latin typeface="Arial" panose="020B0604020202020204" pitchFamily="34" charset="0"/>
                <a:ea typeface="Calibri" panose="020F0502020204030204" pitchFamily="34" charset="0"/>
              </a:rPr>
              <a:t>System</a:t>
            </a:r>
            <a:endParaRPr lang="en-IN" sz="1600" kern="1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Handles authentication and security.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Stores and retrieves patient and appointment data.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Sends notifications for appointment confirmations or reminders.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07346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E14149-0CD2-181B-F426-8A28255A12AF}"/>
              </a:ext>
            </a:extLst>
          </p:cNvPr>
          <p:cNvSpPr>
            <a:spLocks noGrp="1"/>
          </p:cNvSpPr>
          <p:nvPr>
            <p:ph type="title"/>
          </p:nvPr>
        </p:nvSpPr>
        <p:spPr>
          <a:xfrm>
            <a:off x="726232" y="298182"/>
            <a:ext cx="10515600" cy="1325563"/>
          </a:xfrm>
        </p:spPr>
        <p:txBody>
          <a:bodyPr/>
          <a:lstStyle/>
          <a:p>
            <a:r>
              <a:rPr lang="en-US" dirty="0"/>
              <a:t>Functional Requirement</a:t>
            </a:r>
          </a:p>
        </p:txBody>
      </p:sp>
      <p:sp>
        <p:nvSpPr>
          <p:cNvPr id="6" name="TextBox 5">
            <a:extLst>
              <a:ext uri="{FF2B5EF4-FFF2-40B4-BE49-F238E27FC236}">
                <a16:creationId xmlns:a16="http://schemas.microsoft.com/office/drawing/2014/main" id="{CBDC0F2F-7770-DBC2-545F-53241A7F3617}"/>
              </a:ext>
            </a:extLst>
          </p:cNvPr>
          <p:cNvSpPr txBox="1"/>
          <p:nvPr/>
        </p:nvSpPr>
        <p:spPr>
          <a:xfrm>
            <a:off x="530289" y="1437132"/>
            <a:ext cx="11131421" cy="5006371"/>
          </a:xfrm>
          <a:prstGeom prst="rect">
            <a:avLst/>
          </a:prstGeom>
          <a:noFill/>
        </p:spPr>
        <p:txBody>
          <a:bodyPr wrap="square">
            <a:spAutoFit/>
          </a:bodyPr>
          <a:lstStyle/>
          <a:p>
            <a:pPr lvl="1">
              <a:lnSpc>
                <a:spcPct val="107000"/>
              </a:lnSpc>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2. 	</a:t>
            </a:r>
            <a:r>
              <a:rPr lang="en-US" sz="1200" b="1" u="sng" kern="100" dirty="0">
                <a:effectLst/>
                <a:latin typeface="Arial" panose="020B0604020202020204" pitchFamily="34" charset="0"/>
                <a:ea typeface="Calibri" panose="020F0502020204030204" pitchFamily="34" charset="0"/>
                <a:cs typeface="Times New Roman" panose="02020603050405020304" pitchFamily="18" charset="0"/>
              </a:rPr>
              <a:t>Actions</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1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b="1" kern="100" dirty="0">
                <a:effectLst/>
                <a:latin typeface="Arial" panose="020B0604020202020204" pitchFamily="34" charset="0"/>
                <a:ea typeface="Calibri" panose="020F0502020204030204" pitchFamily="34" charset="0"/>
                <a:cs typeface="Times New Roman" panose="02020603050405020304" pitchFamily="18" charset="0"/>
              </a:rPr>
              <a:t>Book Appointment: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Patients select a doctor and available time slot.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System verifies availability and confirms the booking.</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b="1" kern="100" dirty="0">
                <a:effectLst/>
                <a:latin typeface="Arial" panose="020B0604020202020204" pitchFamily="34" charset="0"/>
                <a:ea typeface="Calibri" panose="020F0502020204030204" pitchFamily="34" charset="0"/>
                <a:cs typeface="Times New Roman" panose="02020603050405020304" pitchFamily="18" charset="0"/>
              </a:rPr>
              <a:t>View Appointments: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Patients view their upcoming and past appointments.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Doctors check their scheduled appointments for the day.</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b="1" kern="100" dirty="0">
                <a:effectLst/>
                <a:latin typeface="Arial" panose="020B0604020202020204" pitchFamily="34" charset="0"/>
                <a:ea typeface="Calibri" panose="020F0502020204030204" pitchFamily="34" charset="0"/>
                <a:cs typeface="Times New Roman" panose="02020603050405020304" pitchFamily="18" charset="0"/>
              </a:rPr>
              <a:t>Manage Patient Records: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Doctors update patient medical history and prescriptions.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Admins maintain records for hospital management.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b="1" kern="100" dirty="0">
                <a:effectLst/>
                <a:latin typeface="Arial" panose="020B0604020202020204" pitchFamily="34" charset="0"/>
                <a:ea typeface="Calibri" panose="020F0502020204030204" pitchFamily="34" charset="0"/>
                <a:cs typeface="Times New Roman" panose="02020603050405020304" pitchFamily="18" charset="0"/>
              </a:rPr>
              <a:t>Cancel or Reschedule Appointment: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Patients can request cancellations or changes.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System notifies doctors and updates availability.</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b="1" kern="100" dirty="0">
                <a:effectLst/>
                <a:latin typeface="Arial" panose="020B0604020202020204" pitchFamily="34" charset="0"/>
                <a:ea typeface="Calibri" panose="020F0502020204030204" pitchFamily="34" charset="0"/>
                <a:cs typeface="Times New Roman" panose="02020603050405020304" pitchFamily="18" charset="0"/>
              </a:rPr>
              <a:t>Send Notifications: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System sends appointment reminders to patients via email/SMS.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Alerts for appointment confirmations, cancellations, or follow-ups.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200" b="1" kern="100" dirty="0">
                <a:effectLst/>
                <a:latin typeface="Arial" panose="020B0604020202020204" pitchFamily="34" charset="0"/>
                <a:ea typeface="Calibri" panose="020F0502020204030204" pitchFamily="34" charset="0"/>
                <a:cs typeface="Times New Roman" panose="02020603050405020304" pitchFamily="18" charset="0"/>
              </a:rPr>
              <a:t>Login &amp; Authentication: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Patients, doctors, and admins log in using secure credentials.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685800" algn="l"/>
              </a:tabLst>
            </a:pPr>
            <a:r>
              <a:rPr lang="en-IN" sz="1200" kern="100" dirty="0">
                <a:effectLst/>
                <a:latin typeface="Arial" panose="020B0604020202020204" pitchFamily="34" charset="0"/>
                <a:ea typeface="Calibri" panose="020F0502020204030204" pitchFamily="34" charset="0"/>
                <a:cs typeface="Times New Roman" panose="02020603050405020304" pitchFamily="18" charset="0"/>
              </a:rPr>
              <a:t>System ensures role-based access to relevant data.</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791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7A3946-67D4-5E9D-23D5-A252390B94D2}"/>
              </a:ext>
            </a:extLst>
          </p:cNvPr>
          <p:cNvSpPr>
            <a:spLocks noGrp="1"/>
          </p:cNvSpPr>
          <p:nvPr>
            <p:ph idx="1"/>
          </p:nvPr>
        </p:nvSpPr>
        <p:spPr>
          <a:xfrm>
            <a:off x="838200" y="1474237"/>
            <a:ext cx="10515600" cy="4702726"/>
          </a:xfrm>
        </p:spPr>
        <p:txBody>
          <a:bodyPr>
            <a:normAutofit lnSpcReduction="10000"/>
          </a:bodyPr>
          <a:lstStyle/>
          <a:p>
            <a:pPr marL="457200" lvl="1" indent="0">
              <a:lnSpc>
                <a:spcPct val="107000"/>
              </a:lnSpc>
              <a:buNone/>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3. 	</a:t>
            </a:r>
            <a:r>
              <a:rPr lang="en-US" sz="1800" b="1" u="sng" kern="100" dirty="0">
                <a:effectLst/>
                <a:latin typeface="Arial" panose="020B0604020202020204" pitchFamily="34" charset="0"/>
                <a:ea typeface="Calibri" panose="020F0502020204030204" pitchFamily="34" charset="0"/>
                <a:cs typeface="Times New Roman" panose="02020603050405020304" pitchFamily="18" charset="0"/>
              </a:rPr>
              <a:t>Object</a:t>
            </a: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600" b="1"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600" b="1" kern="100" dirty="0">
                <a:effectLst/>
                <a:latin typeface="Arial" panose="020B0604020202020204" pitchFamily="34" charset="0"/>
                <a:ea typeface="Calibri" panose="020F0502020204030204" pitchFamily="34" charset="0"/>
                <a:cs typeface="Times New Roman" panose="02020603050405020304" pitchFamily="18" charset="0"/>
              </a:rPr>
              <a:t>Patient Data:</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Name: Full name of the patient.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Age: Patient's age (numeric).</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Medical History: Past and current medical conditions.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Contact Information: Phone number and email for communication.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buNone/>
            </a:pPr>
            <a:r>
              <a:rPr lang="en-IN" sz="1600" b="1" kern="100" dirty="0">
                <a:effectLst/>
                <a:latin typeface="Arial" panose="020B0604020202020204" pitchFamily="34" charset="0"/>
                <a:ea typeface="Calibri" panose="020F0502020204030204" pitchFamily="34" charset="0"/>
                <a:cs typeface="Times New Roman" panose="02020603050405020304" pitchFamily="18" charset="0"/>
              </a:rPr>
              <a:t>      Appointment Data:</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Patient Name: Name of the person booking the appointment.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Doctor Assigned: Name of the doctor assigned.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1143000" algn="l"/>
              </a:tabLst>
            </a:pPr>
            <a:r>
              <a:rPr lang="en-IN" sz="1600" kern="100" dirty="0">
                <a:effectLst/>
                <a:latin typeface="Arial" panose="020B0604020202020204" pitchFamily="34" charset="0"/>
                <a:ea typeface="Calibri" panose="020F0502020204030204" pitchFamily="34" charset="0"/>
                <a:cs typeface="Times New Roman" panose="02020603050405020304" pitchFamily="18" charset="0"/>
              </a:rPr>
              <a:t>Date &amp; Time: When the appointment is scheduled.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itle 1">
            <a:extLst>
              <a:ext uri="{FF2B5EF4-FFF2-40B4-BE49-F238E27FC236}">
                <a16:creationId xmlns:a16="http://schemas.microsoft.com/office/drawing/2014/main" id="{2598A65E-6EB1-76C4-840C-33F868DCCF82}"/>
              </a:ext>
            </a:extLst>
          </p:cNvPr>
          <p:cNvSpPr>
            <a:spLocks noGrp="1"/>
          </p:cNvSpPr>
          <p:nvPr>
            <p:ph type="title"/>
          </p:nvPr>
        </p:nvSpPr>
        <p:spPr>
          <a:xfrm>
            <a:off x="838200" y="365125"/>
            <a:ext cx="10515600" cy="1325563"/>
          </a:xfrm>
        </p:spPr>
        <p:txBody>
          <a:bodyPr/>
          <a:lstStyle/>
          <a:p>
            <a:r>
              <a:rPr lang="en-US" dirty="0"/>
              <a:t>Functional Requirement</a:t>
            </a:r>
          </a:p>
        </p:txBody>
      </p:sp>
    </p:spTree>
    <p:extLst>
      <p:ext uri="{BB962C8B-B14F-4D97-AF65-F5344CB8AC3E}">
        <p14:creationId xmlns:p14="http://schemas.microsoft.com/office/powerpoint/2010/main" val="66442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TotalTime>
  <Words>1615</Words>
  <Application>Microsoft Office PowerPoint</Application>
  <PresentationFormat>Widescreen</PresentationFormat>
  <Paragraphs>164</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Consolas</vt:lpstr>
      <vt:lpstr>Symbol</vt:lpstr>
      <vt:lpstr>Times New Roman</vt:lpstr>
      <vt:lpstr>Office Theme</vt:lpstr>
      <vt:lpstr>HOSPITAL MANAGEMENT SYSTEM</vt:lpstr>
      <vt:lpstr>Abstract</vt:lpstr>
      <vt:lpstr>Problem Statement</vt:lpstr>
      <vt:lpstr>Existing System</vt:lpstr>
      <vt:lpstr>Proposed System</vt:lpstr>
      <vt:lpstr>Overall Architecture</vt:lpstr>
      <vt:lpstr>Functional Requirement</vt:lpstr>
      <vt:lpstr>Functional Requirement</vt:lpstr>
      <vt:lpstr>Functional Requirement</vt:lpstr>
      <vt:lpstr>Functional Requirement</vt:lpstr>
      <vt:lpstr>Design Diagrams</vt:lpstr>
      <vt:lpstr>Design Diagrams</vt:lpstr>
      <vt:lpstr>Design Diagrams</vt:lpstr>
      <vt:lpstr>Design Diagrams</vt:lpstr>
      <vt:lpstr>Design Diagrams</vt:lpstr>
      <vt:lpstr>Design Diagrams</vt:lpstr>
      <vt:lpstr>Design Diagrams</vt:lpstr>
      <vt:lpstr>Design Diagrams</vt:lpstr>
      <vt:lpstr>Sample code</vt:lpstr>
      <vt:lpstr>Sample Test Case</vt:lpstr>
      <vt:lpstr>PowerPoint Presentation</vt:lpstr>
      <vt:lpstr>Testing tools used</vt:lpstr>
      <vt:lpstr>Output Screenshots</vt:lpstr>
      <vt:lpstr>Output Screenshots</vt:lpstr>
      <vt:lpstr>Output Screenshots</vt:lpstr>
      <vt:lpstr>Output Screenshots</vt:lpstr>
      <vt:lpstr>Output Screenshots</vt:lpstr>
      <vt:lpstr>Output Screenshots</vt:lpstr>
      <vt:lpstr>Output Screenshots</vt:lpstr>
      <vt:lpstr>Output Screenshots</vt:lpstr>
      <vt:lpstr>Output Screenshots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Anand</dc:creator>
  <cp:lastModifiedBy>SHREYA GUPTA</cp:lastModifiedBy>
  <cp:revision>2</cp:revision>
  <dcterms:created xsi:type="dcterms:W3CDTF">2025-03-13T04:51:49Z</dcterms:created>
  <dcterms:modified xsi:type="dcterms:W3CDTF">2025-03-27T18:09:34Z</dcterms:modified>
</cp:coreProperties>
</file>